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2" r:id="rId2"/>
    <p:sldId id="266" r:id="rId3"/>
    <p:sldId id="268" r:id="rId4"/>
    <p:sldId id="257" r:id="rId5"/>
    <p:sldId id="265" r:id="rId6"/>
    <p:sldId id="258" r:id="rId7"/>
    <p:sldId id="259" r:id="rId8"/>
    <p:sldId id="260" r:id="rId9"/>
    <p:sldId id="261"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5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4F995EC-E33C-4B80-8A68-102DDFADC25F}" type="datetimeFigureOut">
              <a:rPr lang="en-US" smtClean="0"/>
              <a:pPr/>
              <a:t>5/9/2014</a:t>
            </a:fld>
            <a:endParaRPr lang="en-IN" dirty="0"/>
          </a:p>
        </p:txBody>
      </p:sp>
      <p:sp>
        <p:nvSpPr>
          <p:cNvPr id="20" name="Footer Placeholder 19"/>
          <p:cNvSpPr>
            <a:spLocks noGrp="1"/>
          </p:cNvSpPr>
          <p:nvPr>
            <p:ph type="ftr" sz="quarter" idx="11"/>
          </p:nvPr>
        </p:nvSpPr>
        <p:spPr/>
        <p:txBody>
          <a:bodyPr/>
          <a:lstStyle>
            <a:extLst/>
          </a:lstStyle>
          <a:p>
            <a:endParaRPr lang="en-IN" dirty="0"/>
          </a:p>
        </p:txBody>
      </p:sp>
      <p:sp>
        <p:nvSpPr>
          <p:cNvPr id="10" name="Slide Number Placeholder 9"/>
          <p:cNvSpPr>
            <a:spLocks noGrp="1"/>
          </p:cNvSpPr>
          <p:nvPr>
            <p:ph type="sldNum" sz="quarter" idx="12"/>
          </p:nvPr>
        </p:nvSpPr>
        <p:spPr/>
        <p:txBody>
          <a:bodyPr/>
          <a:lstStyle>
            <a:extLst/>
          </a:lstStyle>
          <a:p>
            <a:fld id="{2AD93CC2-B26F-4683-88F2-8E9901BDC8A4}" type="slidenum">
              <a:rPr lang="en-IN" smtClean="0"/>
              <a:pPr/>
              <a:t>‹#›</a:t>
            </a:fld>
            <a:endParaRPr lang="en-IN"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F995EC-E33C-4B80-8A68-102DDFADC25F}" type="datetimeFigureOut">
              <a:rPr lang="en-US" smtClean="0"/>
              <a:pPr/>
              <a:t>5/9/2014</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2AD93CC2-B26F-4683-88F2-8E9901BDC8A4}"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F995EC-E33C-4B80-8A68-102DDFADC25F}" type="datetimeFigureOut">
              <a:rPr lang="en-US" smtClean="0"/>
              <a:pPr/>
              <a:t>5/9/2014</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2AD93CC2-B26F-4683-88F2-8E9901BDC8A4}"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F995EC-E33C-4B80-8A68-102DDFADC25F}" type="datetimeFigureOut">
              <a:rPr lang="en-US" smtClean="0"/>
              <a:pPr/>
              <a:t>5/9/2014</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2AD93CC2-B26F-4683-88F2-8E9901BDC8A4}"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4F995EC-E33C-4B80-8A68-102DDFADC25F}" type="datetimeFigureOut">
              <a:rPr lang="en-US" smtClean="0"/>
              <a:pPr/>
              <a:t>5/9/2014</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2AD93CC2-B26F-4683-88F2-8E9901BDC8A4}" type="slidenum">
              <a:rPr lang="en-IN" smtClean="0"/>
              <a:pPr/>
              <a:t>‹#›</a:t>
            </a:fld>
            <a:endParaRPr lang="en-IN"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F995EC-E33C-4B80-8A68-102DDFADC25F}" type="datetimeFigureOut">
              <a:rPr lang="en-US" smtClean="0"/>
              <a:pPr/>
              <a:t>5/9/2014</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2AD93CC2-B26F-4683-88F2-8E9901BDC8A4}"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F995EC-E33C-4B80-8A68-102DDFADC25F}" type="datetimeFigureOut">
              <a:rPr lang="en-US" smtClean="0"/>
              <a:pPr/>
              <a:t>5/9/2014</a:t>
            </a:fld>
            <a:endParaRPr lang="en-IN" dirty="0"/>
          </a:p>
        </p:txBody>
      </p:sp>
      <p:sp>
        <p:nvSpPr>
          <p:cNvPr id="8" name="Footer Placeholder 7"/>
          <p:cNvSpPr>
            <a:spLocks noGrp="1"/>
          </p:cNvSpPr>
          <p:nvPr>
            <p:ph type="ftr" sz="quarter" idx="11"/>
          </p:nvPr>
        </p:nvSpPr>
        <p:spPr/>
        <p:txBody>
          <a:bodyPr/>
          <a:lstStyle>
            <a:extLst/>
          </a:lstStyle>
          <a:p>
            <a:endParaRPr lang="en-IN" dirty="0"/>
          </a:p>
        </p:txBody>
      </p:sp>
      <p:sp>
        <p:nvSpPr>
          <p:cNvPr id="9" name="Slide Number Placeholder 8"/>
          <p:cNvSpPr>
            <a:spLocks noGrp="1"/>
          </p:cNvSpPr>
          <p:nvPr>
            <p:ph type="sldNum" sz="quarter" idx="12"/>
          </p:nvPr>
        </p:nvSpPr>
        <p:spPr/>
        <p:txBody>
          <a:bodyPr/>
          <a:lstStyle>
            <a:extLst/>
          </a:lstStyle>
          <a:p>
            <a:fld id="{2AD93CC2-B26F-4683-88F2-8E9901BDC8A4}"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4F995EC-E33C-4B80-8A68-102DDFADC25F}" type="datetimeFigureOut">
              <a:rPr lang="en-US" smtClean="0"/>
              <a:pPr/>
              <a:t>5/9/2014</a:t>
            </a:fld>
            <a:endParaRPr lang="en-IN" dirty="0"/>
          </a:p>
        </p:txBody>
      </p:sp>
      <p:sp>
        <p:nvSpPr>
          <p:cNvPr id="4" name="Footer Placeholder 3"/>
          <p:cNvSpPr>
            <a:spLocks noGrp="1"/>
          </p:cNvSpPr>
          <p:nvPr>
            <p:ph type="ftr" sz="quarter" idx="11"/>
          </p:nvPr>
        </p:nvSpPr>
        <p:spPr/>
        <p:txBody>
          <a:bodyPr/>
          <a:lstStyle>
            <a:extLst/>
          </a:lstStyle>
          <a:p>
            <a:endParaRPr lang="en-IN" dirty="0"/>
          </a:p>
        </p:txBody>
      </p:sp>
      <p:sp>
        <p:nvSpPr>
          <p:cNvPr id="5" name="Slide Number Placeholder 4"/>
          <p:cNvSpPr>
            <a:spLocks noGrp="1"/>
          </p:cNvSpPr>
          <p:nvPr>
            <p:ph type="sldNum" sz="quarter" idx="12"/>
          </p:nvPr>
        </p:nvSpPr>
        <p:spPr/>
        <p:txBody>
          <a:bodyPr/>
          <a:lstStyle>
            <a:extLst/>
          </a:lstStyle>
          <a:p>
            <a:fld id="{2AD93CC2-B26F-4683-88F2-8E9901BDC8A4}"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4F995EC-E33C-4B80-8A68-102DDFADC25F}" type="datetimeFigureOut">
              <a:rPr lang="en-US" smtClean="0"/>
              <a:pPr/>
              <a:t>5/9/2014</a:t>
            </a:fld>
            <a:endParaRPr lang="en-IN" dirty="0"/>
          </a:p>
        </p:txBody>
      </p:sp>
      <p:sp>
        <p:nvSpPr>
          <p:cNvPr id="3" name="Footer Placeholder 2"/>
          <p:cNvSpPr>
            <a:spLocks noGrp="1"/>
          </p:cNvSpPr>
          <p:nvPr>
            <p:ph type="ftr" sz="quarter" idx="11"/>
          </p:nvPr>
        </p:nvSpPr>
        <p:spPr/>
        <p:txBody>
          <a:bodyPr/>
          <a:lstStyle>
            <a:extLst/>
          </a:lstStyle>
          <a:p>
            <a:endParaRPr lang="en-IN" dirty="0"/>
          </a:p>
        </p:txBody>
      </p:sp>
      <p:sp>
        <p:nvSpPr>
          <p:cNvPr id="4" name="Slide Number Placeholder 3"/>
          <p:cNvSpPr>
            <a:spLocks noGrp="1"/>
          </p:cNvSpPr>
          <p:nvPr>
            <p:ph type="sldNum" sz="quarter" idx="12"/>
          </p:nvPr>
        </p:nvSpPr>
        <p:spPr/>
        <p:txBody>
          <a:bodyPr/>
          <a:lstStyle>
            <a:extLst/>
          </a:lstStyle>
          <a:p>
            <a:fld id="{2AD93CC2-B26F-4683-88F2-8E9901BDC8A4}" type="slidenum">
              <a:rPr lang="en-IN" smtClean="0"/>
              <a:pPr/>
              <a:t>‹#›</a:t>
            </a:fld>
            <a:endParaRPr lang="en-IN"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F995EC-E33C-4B80-8A68-102DDFADC25F}" type="datetimeFigureOut">
              <a:rPr lang="en-US" smtClean="0"/>
              <a:pPr/>
              <a:t>5/9/2014</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2AD93CC2-B26F-4683-88F2-8E9901BDC8A4}"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4F995EC-E33C-4B80-8A68-102DDFADC25F}" type="datetimeFigureOut">
              <a:rPr lang="en-US" smtClean="0"/>
              <a:pPr/>
              <a:t>5/9/2014</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2AD93CC2-B26F-4683-88F2-8E9901BDC8A4}" type="slidenum">
              <a:rPr lang="en-IN" smtClean="0"/>
              <a:pPr/>
              <a:t>‹#›</a:t>
            </a:fld>
            <a:endParaRPr lang="en-IN"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4F995EC-E33C-4B80-8A68-102DDFADC25F}" type="datetimeFigureOut">
              <a:rPr lang="en-US" smtClean="0"/>
              <a:pPr/>
              <a:t>5/9/2014</a:t>
            </a:fld>
            <a:endParaRPr lang="en-IN"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AD93CC2-B26F-4683-88F2-8E9901BDC8A4}" type="slidenum">
              <a:rPr lang="en-IN" smtClean="0"/>
              <a:pPr/>
              <a:t>‹#›</a:t>
            </a:fld>
            <a:endParaRPr lang="en-IN"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0232" y="928670"/>
            <a:ext cx="5072098" cy="1470025"/>
          </a:xfrm>
        </p:spPr>
        <p:txBody>
          <a:bodyPr>
            <a:normAutofit fontScale="90000"/>
          </a:bodyPr>
          <a:lstStyle/>
          <a:p>
            <a:r>
              <a:rPr lang="en-US" sz="4800" b="1" dirty="0" smtClean="0"/>
              <a:t>ENERGY AUDIT INSTRUMENT</a:t>
            </a:r>
            <a:endParaRPr lang="en-IN" sz="4800" b="1" dirty="0"/>
          </a:p>
        </p:txBody>
      </p:sp>
      <p:sp>
        <p:nvSpPr>
          <p:cNvPr id="3" name="Subtitle 2"/>
          <p:cNvSpPr>
            <a:spLocks noGrp="1"/>
          </p:cNvSpPr>
          <p:nvPr>
            <p:ph type="subTitle" idx="1"/>
          </p:nvPr>
        </p:nvSpPr>
        <p:spPr>
          <a:xfrm>
            <a:off x="1357290" y="3857628"/>
            <a:ext cx="8062912" cy="1752600"/>
          </a:xfrm>
        </p:spPr>
        <p:txBody>
          <a:bodyPr>
            <a:normAutofit lnSpcReduction="10000"/>
          </a:bodyPr>
          <a:lstStyle/>
          <a:p>
            <a:r>
              <a:rPr lang="en-US" dirty="0" err="1" smtClean="0"/>
              <a:t>Asst.Prof</a:t>
            </a:r>
            <a:r>
              <a:rPr lang="en-US" dirty="0" smtClean="0"/>
              <a:t>. </a:t>
            </a:r>
            <a:r>
              <a:rPr lang="en-US" dirty="0" err="1" smtClean="0"/>
              <a:t>krunal</a:t>
            </a:r>
            <a:r>
              <a:rPr lang="en-US" dirty="0" smtClean="0"/>
              <a:t> </a:t>
            </a:r>
            <a:r>
              <a:rPr lang="en-US" dirty="0" err="1" smtClean="0"/>
              <a:t>khiraiya</a:t>
            </a:r>
            <a:endParaRPr lang="en-US" dirty="0" smtClean="0"/>
          </a:p>
          <a:p>
            <a:r>
              <a:rPr lang="en-US" dirty="0" smtClean="0"/>
              <a:t>Mechanical engineering department</a:t>
            </a:r>
          </a:p>
          <a:p>
            <a:r>
              <a:rPr lang="en-US" dirty="0" err="1" smtClean="0"/>
              <a:t>Parul</a:t>
            </a:r>
            <a:r>
              <a:rPr lang="en-US" dirty="0" smtClean="0"/>
              <a:t> institute of engineering and technology</a:t>
            </a:r>
          </a:p>
          <a:p>
            <a:r>
              <a:rPr lang="en-US" dirty="0" err="1" smtClean="0"/>
              <a:t>Limda</a:t>
            </a:r>
            <a:r>
              <a:rPr lang="en-US" dirty="0" smtClean="0"/>
              <a:t>, Baroda</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918" y="2285992"/>
            <a:ext cx="5643602" cy="1857380"/>
          </a:xfrm>
        </p:spPr>
        <p:txBody>
          <a:bodyPr>
            <a:normAutofit fontScale="90000"/>
          </a:bodyPr>
          <a:lstStyle/>
          <a:p>
            <a:r>
              <a:rPr lang="en-US" sz="8000" dirty="0" smtClean="0">
                <a:solidFill>
                  <a:srgbClr val="00B0F0"/>
                </a:solidFill>
              </a:rPr>
              <a:t>THANK YOU</a:t>
            </a:r>
            <a:endParaRPr lang="en-IN" sz="8000" dirty="0">
              <a:solidFill>
                <a:srgbClr val="00B0F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5852" y="928670"/>
            <a:ext cx="7406640" cy="4143404"/>
          </a:xfrm>
        </p:spPr>
        <p:txBody>
          <a:bodyPr>
            <a:normAutofit/>
          </a:bodyPr>
          <a:lstStyle/>
          <a:p>
            <a:r>
              <a:rPr lang="en-US" b="1" dirty="0" smtClean="0"/>
              <a:t>Why instrument are required in energy audit?</a:t>
            </a:r>
          </a:p>
          <a:p>
            <a:endParaRPr lang="en-US" dirty="0" smtClean="0"/>
          </a:p>
          <a:p>
            <a:pPr>
              <a:buFont typeface="Arial" pitchFamily="34" charset="0"/>
              <a:buChar char="•"/>
            </a:pPr>
            <a:r>
              <a:rPr lang="en-US" dirty="0" smtClean="0"/>
              <a:t>Identification and qualification of necessitates measurement </a:t>
            </a:r>
          </a:p>
          <a:p>
            <a:pPr>
              <a:buFont typeface="Arial" pitchFamily="34" charset="0"/>
              <a:buChar char="•"/>
            </a:pPr>
            <a:r>
              <a:rPr lang="en-US" dirty="0" smtClean="0"/>
              <a:t>Portable, easy to operate and relatively inexpensive</a:t>
            </a:r>
          </a:p>
          <a:p>
            <a:r>
              <a:rPr lang="en-US" dirty="0" smtClean="0"/>
              <a:t>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500042"/>
            <a:ext cx="7406640" cy="4714908"/>
          </a:xfrm>
        </p:spPr>
        <p:txBody>
          <a:bodyPr>
            <a:normAutofit/>
          </a:bodyPr>
          <a:lstStyle/>
          <a:p>
            <a:r>
              <a:rPr lang="en-US" b="1" dirty="0" smtClean="0"/>
              <a:t>Parameters monitor during energy audit</a:t>
            </a:r>
          </a:p>
          <a:p>
            <a:endParaRPr lang="en-US" dirty="0" smtClean="0"/>
          </a:p>
          <a:p>
            <a:r>
              <a:rPr lang="en-US" dirty="0" smtClean="0"/>
              <a:t>Electric :</a:t>
            </a:r>
          </a:p>
          <a:p>
            <a:r>
              <a:rPr lang="en-US" dirty="0" smtClean="0"/>
              <a:t>Voltage, current ,power factor, energy consumption</a:t>
            </a:r>
          </a:p>
          <a:p>
            <a:endParaRPr lang="en-US" dirty="0" smtClean="0"/>
          </a:p>
          <a:p>
            <a:r>
              <a:rPr lang="en-US" dirty="0" smtClean="0"/>
              <a:t>Other than electric:</a:t>
            </a:r>
          </a:p>
          <a:p>
            <a:r>
              <a:rPr lang="en-US" dirty="0" smtClean="0"/>
              <a:t>Temp. Pressure , heat flow, radiation, air and gas flow, rpm, vibration, TDS, Ph, moisture content, flue gas analyzer </a:t>
            </a:r>
          </a:p>
          <a:p>
            <a:endParaRPr lang="en-US" dirty="0" smtClean="0"/>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092" y="1357298"/>
            <a:ext cx="3929122" cy="3214710"/>
          </a:xfrm>
        </p:spPr>
        <p:txBody>
          <a:bodyPr>
            <a:normAutofit/>
          </a:bodyPr>
          <a:lstStyle/>
          <a:p>
            <a:r>
              <a:rPr lang="en-IN" sz="1800" b="0" dirty="0" smtClean="0">
                <a:solidFill>
                  <a:schemeClr val="tx1"/>
                </a:solidFill>
                <a:latin typeface="+mn-lt"/>
              </a:rPr>
              <a:t>These </a:t>
            </a:r>
            <a:r>
              <a:rPr lang="en-IN" sz="1800" b="0" dirty="0">
                <a:solidFill>
                  <a:schemeClr val="tx1"/>
                </a:solidFill>
                <a:latin typeface="+mn-lt"/>
              </a:rPr>
              <a:t>are instruments for measuring major electrical parameters such as kVA, kW, PF, Hertz, kVAr, Amps and Volts. In addition some of these instruments also measure harmonics. </a:t>
            </a:r>
            <a:br>
              <a:rPr lang="en-IN" sz="1800" b="0" dirty="0">
                <a:solidFill>
                  <a:schemeClr val="tx1"/>
                </a:solidFill>
                <a:latin typeface="+mn-lt"/>
              </a:rPr>
            </a:br>
            <a:r>
              <a:rPr lang="en-IN" sz="1800" b="0" dirty="0">
                <a:solidFill>
                  <a:schemeClr val="tx1"/>
                </a:solidFill>
                <a:latin typeface="+mn-lt"/>
              </a:rPr>
              <a:t>	</a:t>
            </a:r>
            <a:r>
              <a:rPr lang="en-IN" dirty="0">
                <a:solidFill>
                  <a:schemeClr val="tx1"/>
                </a:solidFill>
                <a:latin typeface="+mn-lt"/>
              </a:rPr>
              <a:t/>
            </a:r>
            <a:br>
              <a:rPr lang="en-IN" dirty="0">
                <a:solidFill>
                  <a:schemeClr val="tx1"/>
                </a:solidFill>
                <a:latin typeface="+mn-lt"/>
              </a:rPr>
            </a:br>
            <a:endParaRPr lang="en-IN" dirty="0">
              <a:solidFill>
                <a:schemeClr val="tx1"/>
              </a:solidFill>
              <a:latin typeface="+mn-lt"/>
            </a:endParaRPr>
          </a:p>
        </p:txBody>
      </p:sp>
      <p:pic>
        <p:nvPicPr>
          <p:cNvPr id="2050" name="Picture 2" descr="C:\Users\HCL\Desktop\New folder\Untitled.png"/>
          <p:cNvPicPr>
            <a:picLocks noGrp="1" noChangeAspect="1" noChangeArrowheads="1"/>
          </p:cNvPicPr>
          <p:nvPr>
            <p:ph sz="half" idx="1"/>
          </p:nvPr>
        </p:nvPicPr>
        <p:blipFill>
          <a:blip r:embed="rId2"/>
          <a:srcRect/>
          <a:stretch>
            <a:fillRect/>
          </a:stretch>
        </p:blipFill>
        <p:spPr bwMode="auto">
          <a:xfrm>
            <a:off x="714348" y="2071678"/>
            <a:ext cx="3214710" cy="1105054"/>
          </a:xfrm>
          <a:prstGeom prst="rect">
            <a:avLst/>
          </a:prstGeom>
          <a:noFill/>
        </p:spPr>
      </p:pic>
      <p:pic>
        <p:nvPicPr>
          <p:cNvPr id="2051" name="Picture 3" descr="C:\Users\HCL\Desktop\New folder\Untitled1.png"/>
          <p:cNvPicPr>
            <a:picLocks noChangeAspect="1" noChangeArrowheads="1"/>
          </p:cNvPicPr>
          <p:nvPr/>
        </p:nvPicPr>
        <p:blipFill>
          <a:blip r:embed="rId3"/>
          <a:srcRect/>
          <a:stretch>
            <a:fillRect/>
          </a:stretch>
        </p:blipFill>
        <p:spPr bwMode="auto">
          <a:xfrm>
            <a:off x="642910" y="3571876"/>
            <a:ext cx="3257550" cy="2076450"/>
          </a:xfrm>
          <a:prstGeom prst="rect">
            <a:avLst/>
          </a:prstGeom>
          <a:noFill/>
        </p:spPr>
      </p:pic>
      <p:sp>
        <p:nvSpPr>
          <p:cNvPr id="7" name="Rectangle 6"/>
          <p:cNvSpPr/>
          <p:nvPr/>
        </p:nvSpPr>
        <p:spPr>
          <a:xfrm>
            <a:off x="1142976" y="500042"/>
            <a:ext cx="7143800" cy="523220"/>
          </a:xfrm>
          <a:prstGeom prst="rect">
            <a:avLst/>
          </a:prstGeom>
        </p:spPr>
        <p:txBody>
          <a:bodyPr wrap="square">
            <a:spAutoFit/>
          </a:bodyPr>
          <a:lstStyle/>
          <a:p>
            <a:r>
              <a:rPr lang="en-IN" sz="2800" b="1" dirty="0" smtClean="0"/>
              <a:t>Electrical Measuring Instruments: </a:t>
            </a:r>
            <a:endParaRPr lang="en-IN"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a:xfrm>
            <a:off x="4429124" y="2071678"/>
            <a:ext cx="4429156" cy="2071726"/>
          </a:xfrm>
        </p:spPr>
        <p:txBody>
          <a:bodyPr/>
          <a:lstStyle/>
          <a:p>
            <a:endParaRPr lang="en-IN" sz="1800" dirty="0" smtClean="0"/>
          </a:p>
          <a:p>
            <a:r>
              <a:rPr lang="en-IN" sz="1800" dirty="0" smtClean="0"/>
              <a:t>This instrument has in-built chemical cells which measure various gases such as O2, CO, NOX and SOX. 	</a:t>
            </a:r>
          </a:p>
          <a:p>
            <a:endParaRPr lang="en-IN" dirty="0"/>
          </a:p>
        </p:txBody>
      </p:sp>
      <p:pic>
        <p:nvPicPr>
          <p:cNvPr id="2052" name="Picture 4" descr="C:\Users\HCL\Desktop\New folder\2.png"/>
          <p:cNvPicPr>
            <a:picLocks noChangeAspect="1" noChangeArrowheads="1"/>
          </p:cNvPicPr>
          <p:nvPr/>
        </p:nvPicPr>
        <p:blipFill>
          <a:blip r:embed="rId2"/>
          <a:srcRect/>
          <a:stretch>
            <a:fillRect/>
          </a:stretch>
        </p:blipFill>
        <p:spPr bwMode="auto">
          <a:xfrm>
            <a:off x="857224" y="2000240"/>
            <a:ext cx="3214710" cy="3429024"/>
          </a:xfrm>
          <a:prstGeom prst="rect">
            <a:avLst/>
          </a:prstGeom>
          <a:noFill/>
        </p:spPr>
      </p:pic>
      <p:sp>
        <p:nvSpPr>
          <p:cNvPr id="10" name="Title 9"/>
          <p:cNvSpPr>
            <a:spLocks noGrp="1"/>
          </p:cNvSpPr>
          <p:nvPr>
            <p:ph type="title"/>
          </p:nvPr>
        </p:nvSpPr>
        <p:spPr/>
        <p:txBody>
          <a:bodyPr/>
          <a:lstStyle/>
          <a:p>
            <a:r>
              <a:rPr lang="en-US" dirty="0" smtClean="0"/>
              <a:t>Flue Gas  analyzer</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2" y="357166"/>
            <a:ext cx="3857652" cy="2727298"/>
          </a:xfrm>
        </p:spPr>
        <p:txBody>
          <a:bodyPr>
            <a:normAutofit fontScale="90000"/>
          </a:bodyPr>
          <a:lstStyle/>
          <a:p>
            <a:r>
              <a:rPr lang="en-IN" sz="2700" dirty="0">
                <a:solidFill>
                  <a:schemeClr val="tx1"/>
                </a:solidFill>
              </a:rPr>
              <a:t>Fuel Efficiency Monitor</a:t>
            </a:r>
            <a:r>
              <a:rPr lang="en-IN" sz="2400" dirty="0">
                <a:solidFill>
                  <a:schemeClr val="tx1"/>
                </a:solidFill>
              </a:rPr>
              <a:t>: </a:t>
            </a:r>
            <a:r>
              <a:rPr lang="en-IN" b="0" dirty="0">
                <a:solidFill>
                  <a:schemeClr val="tx1"/>
                </a:solidFill>
              </a:rPr>
              <a:t/>
            </a:r>
            <a:br>
              <a:rPr lang="en-IN" b="0" dirty="0">
                <a:solidFill>
                  <a:schemeClr val="tx1"/>
                </a:solidFill>
              </a:rPr>
            </a:br>
            <a:r>
              <a:rPr lang="en-IN" b="0" dirty="0" smtClean="0">
                <a:solidFill>
                  <a:schemeClr val="tx1"/>
                </a:solidFill>
              </a:rPr>
              <a:t/>
            </a:r>
            <a:br>
              <a:rPr lang="en-IN" b="0" dirty="0" smtClean="0">
                <a:solidFill>
                  <a:schemeClr val="tx1"/>
                </a:solidFill>
              </a:rPr>
            </a:br>
            <a:r>
              <a:rPr lang="en-IN" b="0" dirty="0" smtClean="0">
                <a:solidFill>
                  <a:schemeClr val="tx1"/>
                </a:solidFill>
              </a:rPr>
              <a:t>This </a:t>
            </a:r>
            <a:r>
              <a:rPr lang="en-IN" b="0" dirty="0">
                <a:solidFill>
                  <a:schemeClr val="tx1"/>
                </a:solidFill>
              </a:rPr>
              <a:t>measures oxygen and temperature of the flue gas. Calorific values of common fuels are fed into the microprocessor which calculates the combustion efficiency. </a:t>
            </a:r>
            <a:r>
              <a:rPr lang="en-IN" dirty="0">
                <a:solidFill>
                  <a:schemeClr val="tx1"/>
                </a:solidFill>
              </a:rPr>
              <a:t>	</a:t>
            </a:r>
            <a:r>
              <a:rPr lang="en-IN" dirty="0"/>
              <a:t/>
            </a:r>
            <a:br>
              <a:rPr lang="en-IN" dirty="0"/>
            </a:br>
            <a:endParaRPr lang="en-IN" dirty="0"/>
          </a:p>
        </p:txBody>
      </p:sp>
      <p:sp>
        <p:nvSpPr>
          <p:cNvPr id="4" name="Text Placeholder 3"/>
          <p:cNvSpPr>
            <a:spLocks noGrp="1"/>
          </p:cNvSpPr>
          <p:nvPr>
            <p:ph type="body" idx="2"/>
          </p:nvPr>
        </p:nvSpPr>
        <p:spPr>
          <a:xfrm>
            <a:off x="4857752" y="3571876"/>
            <a:ext cx="3571900" cy="2928958"/>
          </a:xfrm>
        </p:spPr>
        <p:txBody>
          <a:bodyPr>
            <a:normAutofit/>
          </a:bodyPr>
          <a:lstStyle/>
          <a:p>
            <a:r>
              <a:rPr lang="en-IN" sz="2400" b="1" dirty="0"/>
              <a:t>Fyrite: </a:t>
            </a:r>
          </a:p>
          <a:p>
            <a:endParaRPr lang="en-IN" sz="2000" dirty="0"/>
          </a:p>
          <a:p>
            <a:r>
              <a:rPr lang="en-IN" sz="1900" dirty="0" smtClean="0"/>
              <a:t>A </a:t>
            </a:r>
            <a:r>
              <a:rPr lang="en-IN" sz="1900" dirty="0"/>
              <a:t>ha</a:t>
            </a:r>
            <a:r>
              <a:rPr lang="en-IN" sz="1800" dirty="0"/>
              <a:t>nd bellow pump draws the flue gas sample into the solution inside the fyrite. A chemical reaction changes the liquid volume revealing the amount of gas. A separate fyrite can be used for O2 and CO2 measurement. </a:t>
            </a:r>
            <a:r>
              <a:rPr lang="en-IN" sz="1900" dirty="0"/>
              <a:t>	</a:t>
            </a:r>
          </a:p>
          <a:p>
            <a:endParaRPr lang="en-IN" dirty="0"/>
          </a:p>
        </p:txBody>
      </p:sp>
      <p:pic>
        <p:nvPicPr>
          <p:cNvPr id="3074" name="Picture 2" descr="C:\Users\HCL\Desktop\New folder\3.png"/>
          <p:cNvPicPr>
            <a:picLocks noGrp="1" noChangeAspect="1" noChangeArrowheads="1"/>
          </p:cNvPicPr>
          <p:nvPr>
            <p:ph sz="half" idx="1"/>
          </p:nvPr>
        </p:nvPicPr>
        <p:blipFill>
          <a:blip r:embed="rId2"/>
          <a:srcRect/>
          <a:stretch>
            <a:fillRect/>
          </a:stretch>
        </p:blipFill>
        <p:spPr bwMode="auto">
          <a:xfrm>
            <a:off x="214282" y="642918"/>
            <a:ext cx="3950043" cy="2071702"/>
          </a:xfrm>
          <a:prstGeom prst="rect">
            <a:avLst/>
          </a:prstGeom>
          <a:noFill/>
        </p:spPr>
      </p:pic>
      <p:pic>
        <p:nvPicPr>
          <p:cNvPr id="3075" name="Picture 3" descr="C:\Users\HCL\Desktop\New folder\4.png"/>
          <p:cNvPicPr>
            <a:picLocks noChangeAspect="1" noChangeArrowheads="1"/>
          </p:cNvPicPr>
          <p:nvPr/>
        </p:nvPicPr>
        <p:blipFill>
          <a:blip r:embed="rId3"/>
          <a:srcRect/>
          <a:stretch>
            <a:fillRect/>
          </a:stretch>
        </p:blipFill>
        <p:spPr bwMode="auto">
          <a:xfrm>
            <a:off x="357158" y="3571876"/>
            <a:ext cx="3786214" cy="284322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6314" y="214290"/>
            <a:ext cx="3786214" cy="2928958"/>
          </a:xfrm>
        </p:spPr>
        <p:txBody>
          <a:bodyPr>
            <a:normAutofit fontScale="90000"/>
          </a:bodyPr>
          <a:lstStyle/>
          <a:p>
            <a:r>
              <a:rPr lang="en-IN" sz="2700" dirty="0">
                <a:solidFill>
                  <a:schemeClr val="tx1"/>
                </a:solidFill>
                <a:latin typeface="+mn-lt"/>
              </a:rPr>
              <a:t>Contact thermometer: </a:t>
            </a:r>
            <a:r>
              <a:rPr lang="en-IN" b="0" dirty="0">
                <a:solidFill>
                  <a:schemeClr val="tx1"/>
                </a:solidFill>
                <a:latin typeface="+mn-lt"/>
              </a:rPr>
              <a:t/>
            </a:r>
            <a:br>
              <a:rPr lang="en-IN" b="0" dirty="0">
                <a:solidFill>
                  <a:schemeClr val="tx1"/>
                </a:solidFill>
                <a:latin typeface="+mn-lt"/>
              </a:rPr>
            </a:br>
            <a:r>
              <a:rPr lang="en-IN" b="0" dirty="0" smtClean="0">
                <a:solidFill>
                  <a:schemeClr val="tx1"/>
                </a:solidFill>
                <a:latin typeface="+mn-lt"/>
              </a:rPr>
              <a:t/>
            </a:r>
            <a:br>
              <a:rPr lang="en-IN" b="0" dirty="0" smtClean="0">
                <a:solidFill>
                  <a:schemeClr val="tx1"/>
                </a:solidFill>
                <a:latin typeface="+mn-lt"/>
              </a:rPr>
            </a:br>
            <a:r>
              <a:rPr lang="en-IN" b="0" dirty="0" smtClean="0">
                <a:solidFill>
                  <a:schemeClr val="tx1"/>
                </a:solidFill>
                <a:latin typeface="+mn-lt"/>
              </a:rPr>
              <a:t>These </a:t>
            </a:r>
            <a:r>
              <a:rPr lang="en-IN" b="0" dirty="0">
                <a:solidFill>
                  <a:schemeClr val="tx1"/>
                </a:solidFill>
                <a:latin typeface="+mn-lt"/>
              </a:rPr>
              <a:t>are thermocouples which measures for example flue gas, hot air, hot water temperatures by insertion of probe into the stream. </a:t>
            </a:r>
            <a:br>
              <a:rPr lang="en-IN" b="0" dirty="0">
                <a:solidFill>
                  <a:schemeClr val="tx1"/>
                </a:solidFill>
                <a:latin typeface="+mn-lt"/>
              </a:rPr>
            </a:br>
            <a:r>
              <a:rPr lang="en-IN" b="0" dirty="0">
                <a:solidFill>
                  <a:schemeClr val="tx1"/>
                </a:solidFill>
                <a:latin typeface="+mn-lt"/>
              </a:rPr>
              <a:t>For surface temperature, a leaf type probe is used with the same instrument. </a:t>
            </a:r>
            <a:r>
              <a:rPr lang="en-IN" dirty="0">
                <a:solidFill>
                  <a:schemeClr val="tx1"/>
                </a:solidFill>
                <a:latin typeface="+mn-lt"/>
              </a:rPr>
              <a:t>	</a:t>
            </a:r>
            <a:r>
              <a:rPr lang="en-IN" dirty="0"/>
              <a:t/>
            </a:r>
            <a:br>
              <a:rPr lang="en-IN" dirty="0"/>
            </a:br>
            <a:endParaRPr lang="en-IN" dirty="0"/>
          </a:p>
        </p:txBody>
      </p:sp>
      <p:sp>
        <p:nvSpPr>
          <p:cNvPr id="4" name="Text Placeholder 3"/>
          <p:cNvSpPr>
            <a:spLocks noGrp="1"/>
          </p:cNvSpPr>
          <p:nvPr>
            <p:ph type="body" idx="2"/>
          </p:nvPr>
        </p:nvSpPr>
        <p:spPr>
          <a:xfrm>
            <a:off x="4786314" y="3500438"/>
            <a:ext cx="3857652" cy="2786082"/>
          </a:xfrm>
        </p:spPr>
        <p:txBody>
          <a:bodyPr>
            <a:normAutofit/>
          </a:bodyPr>
          <a:lstStyle/>
          <a:p>
            <a:r>
              <a:rPr lang="en-IN" sz="2400" b="1" dirty="0"/>
              <a:t>Infrared Thermometer</a:t>
            </a:r>
            <a:r>
              <a:rPr lang="en-IN" sz="2000" b="1" dirty="0"/>
              <a:t>: </a:t>
            </a:r>
          </a:p>
          <a:p>
            <a:endParaRPr lang="en-IN" sz="1800" dirty="0" smtClean="0"/>
          </a:p>
          <a:p>
            <a:r>
              <a:rPr lang="en-IN" sz="1800" dirty="0" smtClean="0"/>
              <a:t>This </a:t>
            </a:r>
            <a:r>
              <a:rPr lang="en-IN" sz="1800" dirty="0"/>
              <a:t>is a non-contact type measurement which when directed at a heat source directly gives the temperature read out. This instrument is useful for measuring hot spots in furnaces, surface temperatures etc. </a:t>
            </a:r>
            <a:r>
              <a:rPr lang="en-IN" dirty="0"/>
              <a:t>	</a:t>
            </a:r>
          </a:p>
          <a:p>
            <a:endParaRPr lang="en-IN" dirty="0"/>
          </a:p>
        </p:txBody>
      </p:sp>
      <p:pic>
        <p:nvPicPr>
          <p:cNvPr id="4098" name="Picture 2" descr="C:\Users\HCL\Desktop\New folder\5.png"/>
          <p:cNvPicPr>
            <a:picLocks noGrp="1" noChangeAspect="1" noChangeArrowheads="1"/>
          </p:cNvPicPr>
          <p:nvPr>
            <p:ph sz="half" idx="1"/>
          </p:nvPr>
        </p:nvPicPr>
        <p:blipFill>
          <a:blip r:embed="rId2"/>
          <a:srcRect/>
          <a:stretch>
            <a:fillRect/>
          </a:stretch>
        </p:blipFill>
        <p:spPr bwMode="auto">
          <a:xfrm>
            <a:off x="214282" y="428604"/>
            <a:ext cx="3500462" cy="2410162"/>
          </a:xfrm>
          <a:prstGeom prst="rect">
            <a:avLst/>
          </a:prstGeom>
          <a:noFill/>
        </p:spPr>
      </p:pic>
      <p:pic>
        <p:nvPicPr>
          <p:cNvPr id="4099" name="Picture 3" descr="C:\Users\HCL\Desktop\New folder\6.png"/>
          <p:cNvPicPr>
            <a:picLocks noChangeAspect="1" noChangeArrowheads="1"/>
          </p:cNvPicPr>
          <p:nvPr/>
        </p:nvPicPr>
        <p:blipFill>
          <a:blip r:embed="rId3"/>
          <a:srcRect/>
          <a:stretch>
            <a:fillRect/>
          </a:stretch>
        </p:blipFill>
        <p:spPr bwMode="auto">
          <a:xfrm>
            <a:off x="285720" y="3500438"/>
            <a:ext cx="3571900" cy="24955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3438" y="214290"/>
            <a:ext cx="3643338" cy="1941504"/>
          </a:xfrm>
        </p:spPr>
        <p:txBody>
          <a:bodyPr>
            <a:normAutofit fontScale="90000"/>
          </a:bodyPr>
          <a:lstStyle/>
          <a:p>
            <a:r>
              <a:rPr lang="en-IN" sz="2400" dirty="0">
                <a:solidFill>
                  <a:schemeClr val="tx1"/>
                </a:solidFill>
                <a:latin typeface="+mn-lt"/>
              </a:rPr>
              <a:t>Pitot Tube and manometer: </a:t>
            </a:r>
            <a:r>
              <a:rPr lang="en-IN" b="0" dirty="0">
                <a:solidFill>
                  <a:schemeClr val="tx1"/>
                </a:solidFill>
                <a:latin typeface="+mn-lt"/>
              </a:rPr>
              <a:t/>
            </a:r>
            <a:br>
              <a:rPr lang="en-IN" b="0" dirty="0">
                <a:solidFill>
                  <a:schemeClr val="tx1"/>
                </a:solidFill>
                <a:latin typeface="+mn-lt"/>
              </a:rPr>
            </a:br>
            <a:r>
              <a:rPr lang="en-IN" b="0" dirty="0">
                <a:solidFill>
                  <a:schemeClr val="tx1"/>
                </a:solidFill>
                <a:latin typeface="+mn-lt"/>
              </a:rPr>
              <a:t>Air velocity in ducts can be measured using a pitot tube and inclined manometer for further calculation of flows</a:t>
            </a:r>
            <a:r>
              <a:rPr lang="en-IN" dirty="0">
                <a:solidFill>
                  <a:schemeClr val="tx1"/>
                </a:solidFill>
                <a:latin typeface="+mn-lt"/>
              </a:rPr>
              <a:t>. </a:t>
            </a:r>
            <a:r>
              <a:rPr lang="en-IN" dirty="0"/>
              <a:t>	</a:t>
            </a:r>
            <a:br>
              <a:rPr lang="en-IN" dirty="0"/>
            </a:br>
            <a:endParaRPr lang="en-IN" dirty="0"/>
          </a:p>
        </p:txBody>
      </p:sp>
      <p:sp>
        <p:nvSpPr>
          <p:cNvPr id="4" name="Text Placeholder 3"/>
          <p:cNvSpPr>
            <a:spLocks noGrp="1"/>
          </p:cNvSpPr>
          <p:nvPr>
            <p:ph type="body" idx="2"/>
          </p:nvPr>
        </p:nvSpPr>
        <p:spPr>
          <a:xfrm>
            <a:off x="4643438" y="1785926"/>
            <a:ext cx="4000528" cy="3357586"/>
          </a:xfrm>
        </p:spPr>
        <p:txBody>
          <a:bodyPr/>
          <a:lstStyle/>
          <a:p>
            <a:r>
              <a:rPr lang="en-IN" sz="2400" b="1" dirty="0"/>
              <a:t>Water flow meter: </a:t>
            </a:r>
          </a:p>
          <a:p>
            <a:r>
              <a:rPr lang="en-IN" sz="1800" dirty="0"/>
              <a:t>This non-contact flow measuring device using Doppler effect / Ultra sonic principle. There is a transmitter and receiver which are positioned on opposite sides of the pipe. The meter directly gives the flow. Water and other fluid flows can be easily measured with this meter. </a:t>
            </a:r>
            <a:r>
              <a:rPr lang="en-IN" sz="2000" dirty="0"/>
              <a:t>	</a:t>
            </a:r>
          </a:p>
          <a:p>
            <a:endParaRPr lang="en-IN" dirty="0"/>
          </a:p>
        </p:txBody>
      </p:sp>
      <p:pic>
        <p:nvPicPr>
          <p:cNvPr id="5122" name="Picture 2" descr="C:\Users\HCL\Desktop\New folder\7.png"/>
          <p:cNvPicPr>
            <a:picLocks noGrp="1" noChangeAspect="1" noChangeArrowheads="1"/>
          </p:cNvPicPr>
          <p:nvPr>
            <p:ph sz="half" idx="1"/>
          </p:nvPr>
        </p:nvPicPr>
        <p:blipFill>
          <a:blip r:embed="rId2"/>
          <a:srcRect/>
          <a:stretch>
            <a:fillRect/>
          </a:stretch>
        </p:blipFill>
        <p:spPr bwMode="auto">
          <a:xfrm>
            <a:off x="214282" y="214290"/>
            <a:ext cx="3571900" cy="2004620"/>
          </a:xfrm>
          <a:prstGeom prst="rect">
            <a:avLst/>
          </a:prstGeom>
          <a:noFill/>
        </p:spPr>
      </p:pic>
      <p:pic>
        <p:nvPicPr>
          <p:cNvPr id="5123" name="Picture 3" descr="C:\Users\HCL\Desktop\New folder\8.png"/>
          <p:cNvPicPr>
            <a:picLocks noChangeAspect="1" noChangeArrowheads="1"/>
          </p:cNvPicPr>
          <p:nvPr/>
        </p:nvPicPr>
        <p:blipFill>
          <a:blip r:embed="rId3"/>
          <a:srcRect/>
          <a:stretch>
            <a:fillRect/>
          </a:stretch>
        </p:blipFill>
        <p:spPr bwMode="auto">
          <a:xfrm>
            <a:off x="285720" y="2357430"/>
            <a:ext cx="3500462" cy="2487007"/>
          </a:xfrm>
          <a:prstGeom prst="rect">
            <a:avLst/>
          </a:prstGeom>
          <a:noFill/>
        </p:spPr>
      </p:pic>
      <p:sp>
        <p:nvSpPr>
          <p:cNvPr id="7" name="Rectangle 6"/>
          <p:cNvSpPr/>
          <p:nvPr/>
        </p:nvSpPr>
        <p:spPr>
          <a:xfrm>
            <a:off x="4572000" y="5000636"/>
            <a:ext cx="4572000" cy="1569660"/>
          </a:xfrm>
          <a:prstGeom prst="rect">
            <a:avLst/>
          </a:prstGeom>
        </p:spPr>
        <p:txBody>
          <a:bodyPr wrap="square">
            <a:spAutoFit/>
          </a:bodyPr>
          <a:lstStyle/>
          <a:p>
            <a:r>
              <a:rPr lang="en-IN" sz="2400" b="1" dirty="0"/>
              <a:t>Lux meters: </a:t>
            </a:r>
          </a:p>
          <a:p>
            <a:r>
              <a:rPr lang="en-IN" dirty="0"/>
              <a:t>Illumination levels are measured with a lux meter. It consists of a photo cell which senses the light output, converts to electrical impulses which are calibrated as lux. 	</a:t>
            </a:r>
          </a:p>
        </p:txBody>
      </p:sp>
      <p:pic>
        <p:nvPicPr>
          <p:cNvPr id="5124" name="Picture 4" descr="C:\Users\HCL\Desktop\New folder\12.png"/>
          <p:cNvPicPr>
            <a:picLocks noChangeAspect="1" noChangeArrowheads="1"/>
          </p:cNvPicPr>
          <p:nvPr/>
        </p:nvPicPr>
        <p:blipFill>
          <a:blip r:embed="rId4"/>
          <a:srcRect/>
          <a:stretch>
            <a:fillRect/>
          </a:stretch>
        </p:blipFill>
        <p:spPr bwMode="auto">
          <a:xfrm>
            <a:off x="1000100" y="5000636"/>
            <a:ext cx="1857388" cy="176134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6314" y="285728"/>
            <a:ext cx="4000528" cy="3857652"/>
          </a:xfrm>
        </p:spPr>
        <p:txBody>
          <a:bodyPr>
            <a:normAutofit fontScale="90000"/>
          </a:bodyPr>
          <a:lstStyle/>
          <a:p>
            <a:r>
              <a:rPr lang="en-IN" sz="2400" dirty="0">
                <a:solidFill>
                  <a:schemeClr val="tx1"/>
                </a:solidFill>
                <a:latin typeface="+mn-lt"/>
              </a:rPr>
              <a:t>Speed Measurements: </a:t>
            </a:r>
            <a:r>
              <a:rPr lang="en-IN" b="0" dirty="0">
                <a:solidFill>
                  <a:schemeClr val="tx1"/>
                </a:solidFill>
                <a:latin typeface="+mn-lt"/>
              </a:rPr>
              <a:t/>
            </a:r>
            <a:br>
              <a:rPr lang="en-IN" b="0" dirty="0">
                <a:solidFill>
                  <a:schemeClr val="tx1"/>
                </a:solidFill>
                <a:latin typeface="+mn-lt"/>
              </a:rPr>
            </a:br>
            <a:r>
              <a:rPr lang="en-IN" b="0" dirty="0" smtClean="0">
                <a:solidFill>
                  <a:schemeClr val="tx1"/>
                </a:solidFill>
                <a:latin typeface="+mn-lt"/>
              </a:rPr>
              <a:t/>
            </a:r>
            <a:br>
              <a:rPr lang="en-IN" b="0" dirty="0" smtClean="0">
                <a:solidFill>
                  <a:schemeClr val="tx1"/>
                </a:solidFill>
                <a:latin typeface="+mn-lt"/>
              </a:rPr>
            </a:br>
            <a:r>
              <a:rPr lang="en-IN" sz="1800" b="0" dirty="0" smtClean="0">
                <a:solidFill>
                  <a:schemeClr val="tx1"/>
                </a:solidFill>
                <a:latin typeface="+mn-lt"/>
              </a:rPr>
              <a:t>In </a:t>
            </a:r>
            <a:r>
              <a:rPr lang="en-IN" sz="1800" b="0" dirty="0">
                <a:solidFill>
                  <a:schemeClr val="tx1"/>
                </a:solidFill>
                <a:latin typeface="+mn-lt"/>
              </a:rPr>
              <a:t>any audit exercise speed measurements are critical as they may change with frequency, belt slip and loading. </a:t>
            </a:r>
            <a:br>
              <a:rPr lang="en-IN" sz="1800" b="0" dirty="0">
                <a:solidFill>
                  <a:schemeClr val="tx1"/>
                </a:solidFill>
                <a:latin typeface="+mn-lt"/>
              </a:rPr>
            </a:br>
            <a:r>
              <a:rPr lang="en-IN" sz="1800" b="0" dirty="0">
                <a:solidFill>
                  <a:schemeClr val="tx1"/>
                </a:solidFill>
                <a:latin typeface="+mn-lt"/>
              </a:rPr>
              <a:t>A simple tachometer is a contact type instrument which can be used where direct access is possible. </a:t>
            </a:r>
            <a:br>
              <a:rPr lang="en-IN" sz="1800" b="0" dirty="0">
                <a:solidFill>
                  <a:schemeClr val="tx1"/>
                </a:solidFill>
                <a:latin typeface="+mn-lt"/>
              </a:rPr>
            </a:br>
            <a:r>
              <a:rPr lang="en-IN" sz="1800" b="0" dirty="0">
                <a:solidFill>
                  <a:schemeClr val="tx1"/>
                </a:solidFill>
                <a:latin typeface="+mn-lt"/>
              </a:rPr>
              <a:t>More sophisticated and safer ones are non contact instruments such as stroboscopes. </a:t>
            </a:r>
            <a:r>
              <a:rPr lang="en-IN" sz="1800" dirty="0">
                <a:solidFill>
                  <a:schemeClr val="tx1"/>
                </a:solidFill>
                <a:latin typeface="+mn-lt"/>
              </a:rPr>
              <a:t>	</a:t>
            </a:r>
            <a:r>
              <a:rPr lang="en-IN" dirty="0"/>
              <a:t/>
            </a:r>
            <a:br>
              <a:rPr lang="en-IN" dirty="0"/>
            </a:br>
            <a:endParaRPr lang="en-IN" dirty="0"/>
          </a:p>
        </p:txBody>
      </p:sp>
      <p:sp>
        <p:nvSpPr>
          <p:cNvPr id="4" name="Text Placeholder 3"/>
          <p:cNvSpPr>
            <a:spLocks noGrp="1"/>
          </p:cNvSpPr>
          <p:nvPr>
            <p:ph type="body" idx="2"/>
          </p:nvPr>
        </p:nvSpPr>
        <p:spPr>
          <a:xfrm>
            <a:off x="4786314" y="3929066"/>
            <a:ext cx="3929090" cy="2697163"/>
          </a:xfrm>
        </p:spPr>
        <p:txBody>
          <a:bodyPr/>
          <a:lstStyle/>
          <a:p>
            <a:r>
              <a:rPr lang="en-IN" sz="2400" b="1" dirty="0"/>
              <a:t>Leak Detectors: </a:t>
            </a:r>
          </a:p>
          <a:p>
            <a:endParaRPr lang="en-IN" sz="1800" dirty="0" smtClean="0"/>
          </a:p>
          <a:p>
            <a:r>
              <a:rPr lang="en-IN" sz="1800" dirty="0" smtClean="0"/>
              <a:t>Ultrasonic </a:t>
            </a:r>
            <a:r>
              <a:rPr lang="en-IN" sz="1800" dirty="0"/>
              <a:t>instruments are available which can be used to detect leaks of compressed air and other gases which are normally not possible to detect with human abilities</a:t>
            </a:r>
            <a:r>
              <a:rPr lang="en-IN" sz="1800" b="1" dirty="0"/>
              <a:t>. 	</a:t>
            </a:r>
          </a:p>
          <a:p>
            <a:endParaRPr lang="en-IN" sz="1800" dirty="0"/>
          </a:p>
        </p:txBody>
      </p:sp>
      <p:pic>
        <p:nvPicPr>
          <p:cNvPr id="6146" name="Picture 2" descr="C:\Users\HCL\Desktop\New folder\9.png"/>
          <p:cNvPicPr>
            <a:picLocks noGrp="1" noChangeAspect="1" noChangeArrowheads="1"/>
          </p:cNvPicPr>
          <p:nvPr>
            <p:ph sz="half" idx="1"/>
          </p:nvPr>
        </p:nvPicPr>
        <p:blipFill>
          <a:blip r:embed="rId2"/>
          <a:srcRect/>
          <a:stretch>
            <a:fillRect/>
          </a:stretch>
        </p:blipFill>
        <p:spPr bwMode="auto">
          <a:xfrm>
            <a:off x="428596" y="428604"/>
            <a:ext cx="1785950" cy="3362795"/>
          </a:xfrm>
          <a:prstGeom prst="rect">
            <a:avLst/>
          </a:prstGeom>
          <a:noFill/>
        </p:spPr>
      </p:pic>
      <p:pic>
        <p:nvPicPr>
          <p:cNvPr id="6147" name="Picture 3" descr="C:\Users\HCL\Desktop\New folder\10.png"/>
          <p:cNvPicPr>
            <a:picLocks noChangeAspect="1" noChangeArrowheads="1"/>
          </p:cNvPicPr>
          <p:nvPr/>
        </p:nvPicPr>
        <p:blipFill>
          <a:blip r:embed="rId3"/>
          <a:srcRect/>
          <a:stretch>
            <a:fillRect/>
          </a:stretch>
        </p:blipFill>
        <p:spPr bwMode="auto">
          <a:xfrm>
            <a:off x="2357422" y="428604"/>
            <a:ext cx="1933575" cy="3357586"/>
          </a:xfrm>
          <a:prstGeom prst="rect">
            <a:avLst/>
          </a:prstGeom>
          <a:noFill/>
        </p:spPr>
      </p:pic>
      <p:pic>
        <p:nvPicPr>
          <p:cNvPr id="6148" name="Picture 4" descr="C:\Users\HCL\Desktop\New folder\11.png"/>
          <p:cNvPicPr>
            <a:picLocks noChangeAspect="1" noChangeArrowheads="1"/>
          </p:cNvPicPr>
          <p:nvPr/>
        </p:nvPicPr>
        <p:blipFill>
          <a:blip r:embed="rId4"/>
          <a:srcRect/>
          <a:stretch>
            <a:fillRect/>
          </a:stretch>
        </p:blipFill>
        <p:spPr bwMode="auto">
          <a:xfrm>
            <a:off x="1071538" y="4000504"/>
            <a:ext cx="2500330" cy="227647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119</TotalTime>
  <Words>367</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ENERGY AUDIT INSTRUMENT</vt:lpstr>
      <vt:lpstr>Slide 2</vt:lpstr>
      <vt:lpstr>Slide 3</vt:lpstr>
      <vt:lpstr>These are instruments for measuring major electrical parameters such as kVA, kW, PF, Hertz, kVAr, Amps and Volts. In addition some of these instruments also measure harmonics.    </vt:lpstr>
      <vt:lpstr>Flue Gas  analyzer</vt:lpstr>
      <vt:lpstr>Fuel Efficiency Monitor:   This measures oxygen and temperature of the flue gas. Calorific values of common fuels are fed into the microprocessor which calculates the combustion efficiency.   </vt:lpstr>
      <vt:lpstr>Contact thermometer:   These are thermocouples which measures for example flue gas, hot air, hot water temperatures by insertion of probe into the stream.  For surface temperature, a leaf type probe is used with the same instrument.   </vt:lpstr>
      <vt:lpstr>Pitot Tube and manometer:  Air velocity in ducts can be measured using a pitot tube and inclined manometer for further calculation of flows.   </vt:lpstr>
      <vt:lpstr>Speed Measurements:   In any audit exercise speed measurements are critical as they may change with frequency, belt slip and loading.  A simple tachometer is a contact type instrument which can be used where direct access is possible.  More sophisticated and safer ones are non contact instruments such as stroboscopes.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Measuring Instruments:  These are instruments for measuring major electrical parameters such as kVA, kW, PF, Hertz, kVAr, Amps and Volts. In addition some of these instruments also measure harmonics.  These instruments are applied on-line i.e on running motors without any need to stop the motor. Instant measurements can be taken with hand-held meters, while more advanced ones facilitates cumulative readings with print outs at specified intervals.</dc:title>
  <dc:creator>HCL</dc:creator>
  <cp:lastModifiedBy>parul</cp:lastModifiedBy>
  <cp:revision>20</cp:revision>
  <dcterms:created xsi:type="dcterms:W3CDTF">2012-09-30T08:34:39Z</dcterms:created>
  <dcterms:modified xsi:type="dcterms:W3CDTF">2014-05-08T21:15:40Z</dcterms:modified>
</cp:coreProperties>
</file>