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2" r:id="rId5"/>
    <p:sldId id="263" r:id="rId6"/>
    <p:sldId id="264" r:id="rId7"/>
    <p:sldId id="265" r:id="rId8"/>
    <p:sldId id="267" r:id="rId9"/>
    <p:sldId id="268" r:id="rId10"/>
    <p:sldId id="270"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03-Oct-15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03-Oct-15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03-Oct-15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03-Oct-15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03-Oct-15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03-Oct-15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03-Oct-15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2"/>
          <a:srcRect/>
          <a:stretch>
            <a:fillRect/>
          </a:stretch>
        </p:blipFill>
        <p:spPr bwMode="auto">
          <a:xfrm>
            <a:off x="-76200" y="0"/>
            <a:ext cx="9525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
            <a:ext cx="8534400" cy="6740525"/>
          </a:xfrm>
          <a:prstGeom prst="rect">
            <a:avLst/>
          </a:prstGeom>
          <a:noFill/>
        </p:spPr>
        <p:txBody>
          <a:bodyPr>
            <a:spAutoFit/>
          </a:bodyPr>
          <a:lstStyle/>
          <a:p>
            <a:pPr>
              <a:defRPr/>
            </a:pPr>
            <a:r>
              <a:rPr lang="en-US" sz="1600" b="1" dirty="0">
                <a:latin typeface="Arial" pitchFamily="34" charset="0"/>
                <a:cs typeface="Arial" pitchFamily="34" charset="0"/>
              </a:rPr>
              <a:t>Babcock &amp; Wilcox Boiler Specification:</a:t>
            </a:r>
          </a:p>
          <a:p>
            <a:pPr marL="285750" indent="-285750">
              <a:buFont typeface="Arial" pitchFamily="34" charset="0"/>
              <a:buChar char="•"/>
              <a:defRPr/>
            </a:pPr>
            <a:r>
              <a:rPr lang="en-US" sz="1600" dirty="0">
                <a:latin typeface="Arial" pitchFamily="34" charset="0"/>
                <a:cs typeface="Arial" pitchFamily="34" charset="0"/>
              </a:rPr>
              <a:t>Drum diameter: 2 to 4 m </a:t>
            </a:r>
          </a:p>
          <a:p>
            <a:pPr marL="285750" indent="-285750">
              <a:buFont typeface="Arial" pitchFamily="34" charset="0"/>
              <a:buChar char="•"/>
              <a:defRPr/>
            </a:pPr>
            <a:r>
              <a:rPr lang="en-US" sz="1600" dirty="0">
                <a:latin typeface="Arial" pitchFamily="34" charset="0"/>
                <a:cs typeface="Arial" pitchFamily="34" charset="0"/>
              </a:rPr>
              <a:t>Length : 6 to 9 m</a:t>
            </a:r>
          </a:p>
          <a:p>
            <a:pPr marL="285750" indent="-285750">
              <a:buFont typeface="Arial" pitchFamily="34" charset="0"/>
              <a:buChar char="•"/>
              <a:defRPr/>
            </a:pPr>
            <a:r>
              <a:rPr lang="en-US" sz="1600" dirty="0">
                <a:latin typeface="Arial" pitchFamily="34" charset="0"/>
                <a:cs typeface="Arial" pitchFamily="34" charset="0"/>
              </a:rPr>
              <a:t>Size of the water tubes : 38 to 57 mm</a:t>
            </a:r>
          </a:p>
          <a:p>
            <a:pPr marL="285750" indent="-285750">
              <a:buFont typeface="Arial" pitchFamily="34" charset="0"/>
              <a:buChar char="•"/>
              <a:defRPr/>
            </a:pPr>
            <a:r>
              <a:rPr lang="en-US" sz="1600" dirty="0">
                <a:latin typeface="Arial" pitchFamily="34" charset="0"/>
                <a:cs typeface="Arial" pitchFamily="34" charset="0"/>
              </a:rPr>
              <a:t>Size of the upper header tubes : 76 to 101 mm</a:t>
            </a:r>
          </a:p>
          <a:p>
            <a:pPr marL="285750" indent="-285750">
              <a:buFont typeface="Arial" pitchFamily="34" charset="0"/>
              <a:buChar char="•"/>
              <a:defRPr/>
            </a:pPr>
            <a:r>
              <a:rPr lang="en-US" sz="1600" dirty="0">
                <a:latin typeface="Arial" pitchFamily="34" charset="0"/>
                <a:cs typeface="Arial" pitchFamily="34" charset="0"/>
              </a:rPr>
              <a:t>Maximum working pressure : 42 bar</a:t>
            </a:r>
          </a:p>
          <a:p>
            <a:pPr marL="285750" indent="-285750">
              <a:buFont typeface="Arial" pitchFamily="34" charset="0"/>
              <a:buChar char="•"/>
              <a:defRPr/>
            </a:pPr>
            <a:r>
              <a:rPr lang="en-US" sz="1600" dirty="0">
                <a:latin typeface="Arial" pitchFamily="34" charset="0"/>
                <a:cs typeface="Arial" pitchFamily="34" charset="0"/>
              </a:rPr>
              <a:t>Steam capacity : 40000 kg/</a:t>
            </a:r>
            <a:r>
              <a:rPr lang="en-US" sz="1600" dirty="0" err="1">
                <a:latin typeface="Arial" pitchFamily="34" charset="0"/>
                <a:cs typeface="Arial" pitchFamily="34" charset="0"/>
              </a:rPr>
              <a:t>hr</a:t>
            </a:r>
            <a:r>
              <a:rPr lang="en-US" sz="1600" dirty="0">
                <a:latin typeface="Arial" pitchFamily="34" charset="0"/>
                <a:cs typeface="Arial" pitchFamily="34" charset="0"/>
              </a:rPr>
              <a:t> </a:t>
            </a:r>
          </a:p>
          <a:p>
            <a:pPr marL="285750" indent="-285750">
              <a:buFont typeface="Arial" pitchFamily="34" charset="0"/>
              <a:buChar char="•"/>
              <a:defRPr/>
            </a:pPr>
            <a:r>
              <a:rPr lang="en-US" sz="1600" dirty="0">
                <a:latin typeface="Arial" pitchFamily="34" charset="0"/>
                <a:cs typeface="Arial" pitchFamily="34" charset="0"/>
              </a:rPr>
              <a:t>Efficiency : 60% to 80%</a:t>
            </a:r>
          </a:p>
          <a:p>
            <a:pPr marL="285750" indent="-285750">
              <a:buFont typeface="Arial" pitchFamily="34" charset="0"/>
              <a:buChar char="•"/>
              <a:defRPr/>
            </a:pPr>
            <a:endParaRPr lang="en-US" sz="1600" dirty="0">
              <a:latin typeface="Arial" pitchFamily="34" charset="0"/>
              <a:cs typeface="Arial" pitchFamily="34" charset="0"/>
            </a:endParaRPr>
          </a:p>
          <a:p>
            <a:pPr>
              <a:defRPr/>
            </a:pPr>
            <a:r>
              <a:rPr lang="en-US" sz="1600" b="1" dirty="0">
                <a:latin typeface="Arial" pitchFamily="34" charset="0"/>
                <a:cs typeface="Arial" pitchFamily="34" charset="0"/>
              </a:rPr>
              <a:t>Characteristics:</a:t>
            </a:r>
            <a:endParaRPr lang="en-US" sz="1600" dirty="0">
              <a:latin typeface="Arial" pitchFamily="34" charset="0"/>
              <a:cs typeface="Arial" pitchFamily="34" charset="0"/>
            </a:endParaRPr>
          </a:p>
          <a:p>
            <a:pPr marL="285750" indent="-285750">
              <a:buFont typeface="Arial" pitchFamily="34" charset="0"/>
              <a:buChar char="•"/>
              <a:defRPr/>
            </a:pPr>
            <a:r>
              <a:rPr lang="en-US" sz="1600" dirty="0">
                <a:latin typeface="Arial" pitchFamily="34" charset="0"/>
                <a:cs typeface="Arial" pitchFamily="34" charset="0"/>
              </a:rPr>
              <a:t>Horizontal boiler</a:t>
            </a:r>
          </a:p>
          <a:p>
            <a:pPr marL="285750" indent="-285750">
              <a:buFont typeface="Arial" pitchFamily="34" charset="0"/>
              <a:buChar char="•"/>
              <a:defRPr/>
            </a:pPr>
            <a:r>
              <a:rPr lang="en-US" sz="1600" dirty="0">
                <a:latin typeface="Arial" pitchFamily="34" charset="0"/>
                <a:cs typeface="Arial" pitchFamily="34" charset="0"/>
              </a:rPr>
              <a:t>Water tube boiler</a:t>
            </a:r>
          </a:p>
          <a:p>
            <a:pPr marL="285750" indent="-285750">
              <a:buFont typeface="Arial" pitchFamily="34" charset="0"/>
              <a:buChar char="•"/>
              <a:defRPr/>
            </a:pPr>
            <a:r>
              <a:rPr lang="en-US" sz="1600" dirty="0">
                <a:latin typeface="Arial" pitchFamily="34" charset="0"/>
                <a:cs typeface="Arial" pitchFamily="34" charset="0"/>
              </a:rPr>
              <a:t>Stationary boiler</a:t>
            </a:r>
          </a:p>
          <a:p>
            <a:pPr marL="285750" indent="-285750">
              <a:buFont typeface="Arial" pitchFamily="34" charset="0"/>
              <a:buChar char="•"/>
              <a:defRPr/>
            </a:pPr>
            <a:r>
              <a:rPr lang="en-US" sz="1600" dirty="0">
                <a:latin typeface="Arial" pitchFamily="34" charset="0"/>
                <a:cs typeface="Arial" pitchFamily="34" charset="0"/>
              </a:rPr>
              <a:t>Externally fired</a:t>
            </a:r>
          </a:p>
          <a:p>
            <a:pPr marL="285750" indent="-285750">
              <a:buFont typeface="Arial" pitchFamily="34" charset="0"/>
              <a:buChar char="•"/>
              <a:defRPr/>
            </a:pPr>
            <a:r>
              <a:rPr lang="en-US" sz="1600" dirty="0">
                <a:latin typeface="Arial" pitchFamily="34" charset="0"/>
                <a:cs typeface="Arial" pitchFamily="34" charset="0"/>
              </a:rPr>
              <a:t>Natural circulation of water</a:t>
            </a:r>
          </a:p>
          <a:p>
            <a:pPr marL="285750" indent="-285750">
              <a:buFont typeface="Arial" pitchFamily="34" charset="0"/>
              <a:buChar char="•"/>
              <a:defRPr/>
            </a:pPr>
            <a:r>
              <a:rPr lang="en-US" sz="1600" dirty="0">
                <a:latin typeface="Arial" pitchFamily="34" charset="0"/>
                <a:cs typeface="Arial" pitchFamily="34" charset="0"/>
              </a:rPr>
              <a:t>High pressure boiler</a:t>
            </a:r>
          </a:p>
          <a:p>
            <a:pPr>
              <a:defRPr/>
            </a:pPr>
            <a:endParaRPr lang="en-US" sz="1600" dirty="0">
              <a:latin typeface="Arial" pitchFamily="34" charset="0"/>
              <a:cs typeface="Arial" pitchFamily="34" charset="0"/>
            </a:endParaRPr>
          </a:p>
          <a:p>
            <a:pPr>
              <a:defRPr/>
            </a:pPr>
            <a:r>
              <a:rPr lang="en-US" sz="1600" b="1" dirty="0">
                <a:latin typeface="Arial" pitchFamily="34" charset="0"/>
                <a:cs typeface="Arial" pitchFamily="34" charset="0"/>
              </a:rPr>
              <a:t>Advantages of Babcock &amp; Wilcox Boiler :</a:t>
            </a:r>
          </a:p>
          <a:p>
            <a:pPr marL="285750" indent="-285750">
              <a:buFont typeface="Arial" pitchFamily="34" charset="0"/>
              <a:buChar char="•"/>
              <a:defRPr/>
            </a:pPr>
            <a:r>
              <a:rPr lang="en-US" sz="1600" dirty="0">
                <a:latin typeface="Arial" pitchFamily="34" charset="0"/>
                <a:cs typeface="Arial" pitchFamily="34" charset="0"/>
              </a:rPr>
              <a:t>Both solid and liquid fuel used </a:t>
            </a:r>
          </a:p>
          <a:p>
            <a:pPr marL="285750" indent="-285750">
              <a:buFont typeface="Arial" pitchFamily="34" charset="0"/>
              <a:buChar char="•"/>
              <a:defRPr/>
            </a:pPr>
            <a:r>
              <a:rPr lang="en-US" sz="1600" dirty="0">
                <a:latin typeface="Arial" pitchFamily="34" charset="0"/>
                <a:cs typeface="Arial" pitchFamily="34" charset="0"/>
              </a:rPr>
              <a:t>Evaporative capacity is high</a:t>
            </a:r>
          </a:p>
          <a:p>
            <a:pPr marL="285750" indent="-285750">
              <a:buFont typeface="Arial" pitchFamily="34" charset="0"/>
              <a:buChar char="•"/>
              <a:defRPr/>
            </a:pPr>
            <a:r>
              <a:rPr lang="en-US" sz="1600" dirty="0">
                <a:latin typeface="Arial" pitchFamily="34" charset="0"/>
                <a:cs typeface="Arial" pitchFamily="34" charset="0"/>
              </a:rPr>
              <a:t>Natural circulation of water</a:t>
            </a:r>
          </a:p>
          <a:p>
            <a:pPr marL="285750" indent="-285750">
              <a:buFont typeface="Arial" pitchFamily="34" charset="0"/>
              <a:buChar char="•"/>
              <a:defRPr/>
            </a:pPr>
            <a:r>
              <a:rPr lang="en-US" sz="1600" dirty="0">
                <a:latin typeface="Arial" pitchFamily="34" charset="0"/>
                <a:cs typeface="Arial" pitchFamily="34" charset="0"/>
              </a:rPr>
              <a:t>Defective tubes can be replaced easily</a:t>
            </a:r>
          </a:p>
          <a:p>
            <a:pPr marL="285750" indent="-285750">
              <a:buFont typeface="Arial" pitchFamily="34" charset="0"/>
              <a:buChar char="•"/>
              <a:defRPr/>
            </a:pPr>
            <a:r>
              <a:rPr lang="en-US" sz="1600" dirty="0">
                <a:latin typeface="Arial" pitchFamily="34" charset="0"/>
                <a:cs typeface="Arial" pitchFamily="34" charset="0"/>
              </a:rPr>
              <a:t>Used in power station of generating large quantity of steam</a:t>
            </a:r>
          </a:p>
          <a:p>
            <a:pPr marL="285750" indent="-285750">
              <a:buFont typeface="Arial" pitchFamily="34" charset="0"/>
              <a:buChar char="•"/>
              <a:defRPr/>
            </a:pPr>
            <a:r>
              <a:rPr lang="en-US" sz="1600" dirty="0">
                <a:latin typeface="Arial" pitchFamily="34" charset="0"/>
                <a:cs typeface="Arial" pitchFamily="34" charset="0"/>
              </a:rPr>
              <a:t>Steam capacity : 40000 kg/</a:t>
            </a:r>
            <a:r>
              <a:rPr lang="en-US" sz="1600" dirty="0" err="1">
                <a:latin typeface="Arial" pitchFamily="34" charset="0"/>
                <a:cs typeface="Arial" pitchFamily="34" charset="0"/>
              </a:rPr>
              <a:t>hr</a:t>
            </a:r>
            <a:r>
              <a:rPr lang="en-US" sz="1600" dirty="0">
                <a:latin typeface="Arial" pitchFamily="34" charset="0"/>
                <a:cs typeface="Arial" pitchFamily="34" charset="0"/>
              </a:rPr>
              <a:t> </a:t>
            </a:r>
          </a:p>
          <a:p>
            <a:pPr marL="285750" indent="-285750">
              <a:buFont typeface="Arial" pitchFamily="34" charset="0"/>
              <a:buChar char="•"/>
              <a:defRPr/>
            </a:pPr>
            <a:r>
              <a:rPr lang="en-US" sz="1600" dirty="0">
                <a:latin typeface="Arial" pitchFamily="34" charset="0"/>
                <a:cs typeface="Arial" pitchFamily="34" charset="0"/>
              </a:rPr>
              <a:t>Efficiency : 60% to 80%</a:t>
            </a:r>
          </a:p>
          <a:p>
            <a:pPr>
              <a:defRPr/>
            </a:pPr>
            <a:r>
              <a:rPr lang="en-US" sz="1600" b="1" dirty="0">
                <a:latin typeface="Arial" pitchFamily="34" charset="0"/>
                <a:cs typeface="Arial" pitchFamily="34" charset="0"/>
              </a:rPr>
              <a:t>Application:</a:t>
            </a:r>
            <a:endParaRPr lang="en-US" sz="1600" dirty="0">
              <a:latin typeface="Arial" pitchFamily="34" charset="0"/>
              <a:cs typeface="Arial" pitchFamily="34" charset="0"/>
            </a:endParaRPr>
          </a:p>
          <a:p>
            <a:pPr marL="285750" indent="-285750">
              <a:buFont typeface="Arial" pitchFamily="34" charset="0"/>
              <a:buChar char="•"/>
              <a:defRPr/>
            </a:pPr>
            <a:r>
              <a:rPr lang="en-US" sz="1600" dirty="0">
                <a:latin typeface="Arial" pitchFamily="34" charset="0"/>
                <a:cs typeface="Arial" pitchFamily="34" charset="0"/>
              </a:rPr>
              <a:t>Used in power station and where large quantity of steam is required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p:cNvPicPr>
            <a:picLocks noChangeAspect="1" noChangeArrowheads="1"/>
          </p:cNvPicPr>
          <p:nvPr/>
        </p:nvPicPr>
        <p:blipFill>
          <a:blip r:embed="rId2"/>
          <a:srcRect l="13921" t="8720" r="14964" b="11504"/>
          <a:stretch>
            <a:fillRect/>
          </a:stretch>
        </p:blipFill>
        <p:spPr bwMode="auto">
          <a:xfrm>
            <a:off x="201613" y="206375"/>
            <a:ext cx="5894387" cy="4852988"/>
          </a:xfrm>
          <a:prstGeom prst="rect">
            <a:avLst/>
          </a:prstGeom>
          <a:noFill/>
          <a:ln w="9525">
            <a:noFill/>
            <a:miter lim="800000"/>
            <a:headEnd/>
            <a:tailEnd/>
          </a:ln>
        </p:spPr>
      </p:pic>
      <p:sp>
        <p:nvSpPr>
          <p:cNvPr id="23555" name="TextBox 1"/>
          <p:cNvSpPr txBox="1">
            <a:spLocks noChangeArrowheads="1"/>
          </p:cNvSpPr>
          <p:nvPr/>
        </p:nvSpPr>
        <p:spPr bwMode="auto">
          <a:xfrm>
            <a:off x="228600" y="5211763"/>
            <a:ext cx="7391400" cy="1570037"/>
          </a:xfrm>
          <a:prstGeom prst="rect">
            <a:avLst/>
          </a:prstGeom>
          <a:noFill/>
          <a:ln w="9525">
            <a:noFill/>
            <a:miter lim="800000"/>
            <a:headEnd/>
            <a:tailEnd/>
          </a:ln>
        </p:spPr>
        <p:txBody>
          <a:bodyPr>
            <a:spAutoFit/>
          </a:bodyPr>
          <a:lstStyle/>
          <a:p>
            <a:r>
              <a:rPr lang="en-US" sz="1600" b="1">
                <a:latin typeface="Arial" charset="0"/>
                <a:cs typeface="Arial" charset="0"/>
              </a:rPr>
              <a:t>Function:</a:t>
            </a:r>
          </a:p>
          <a:p>
            <a:r>
              <a:rPr lang="en-US" sz="1600">
                <a:latin typeface="Arial" charset="0"/>
                <a:cs typeface="Arial" charset="0"/>
              </a:rPr>
              <a:t>To indicate the level of water in the boiler constantly.</a:t>
            </a:r>
          </a:p>
          <a:p>
            <a:endParaRPr lang="en-US" sz="1600">
              <a:latin typeface="Arial" charset="0"/>
              <a:cs typeface="Arial" charset="0"/>
            </a:endParaRPr>
          </a:p>
          <a:p>
            <a:r>
              <a:rPr lang="en-US" sz="1600" b="1">
                <a:latin typeface="Arial" charset="0"/>
                <a:cs typeface="Arial" charset="0"/>
              </a:rPr>
              <a:t>Location:</a:t>
            </a:r>
          </a:p>
          <a:p>
            <a:r>
              <a:rPr lang="en-US" sz="1600">
                <a:latin typeface="Arial" charset="0"/>
                <a:cs typeface="Arial" charset="0"/>
              </a:rPr>
              <a:t>It is fitted at the front end of the boiler so that it is visible to the operator.</a:t>
            </a:r>
          </a:p>
          <a:p>
            <a:endParaRPr lang="en-IN" sz="1600" b="1">
              <a:latin typeface="Arial" charset="0"/>
              <a:cs typeface="Arial" charset="0"/>
            </a:endParaRPr>
          </a:p>
        </p:txBody>
      </p:sp>
      <p:sp>
        <p:nvSpPr>
          <p:cNvPr id="4" name="TextBox 1"/>
          <p:cNvSpPr txBox="1">
            <a:spLocks noChangeArrowheads="1"/>
          </p:cNvSpPr>
          <p:nvPr/>
        </p:nvSpPr>
        <p:spPr bwMode="auto">
          <a:xfrm>
            <a:off x="6096000" y="206375"/>
            <a:ext cx="2971800" cy="354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US" sz="1600" b="1" dirty="0" smtClean="0">
                <a:latin typeface="Arial" charset="0"/>
                <a:cs typeface="Arial" charset="0"/>
              </a:rPr>
              <a:t>Construction:</a:t>
            </a:r>
          </a:p>
          <a:p>
            <a:pPr marL="285750" indent="-285750">
              <a:buFont typeface="Arial" pitchFamily="34" charset="0"/>
              <a:buChar char="•"/>
              <a:defRPr/>
            </a:pPr>
            <a:r>
              <a:rPr lang="en-US" sz="1600" dirty="0" smtClean="0">
                <a:latin typeface="Arial" charset="0"/>
                <a:cs typeface="Arial" charset="0"/>
              </a:rPr>
              <a:t>it consists of three cocks and a glass tube.</a:t>
            </a:r>
          </a:p>
          <a:p>
            <a:pPr marL="285750" indent="-285750">
              <a:buFont typeface="Arial" pitchFamily="34" charset="0"/>
              <a:buChar char="•"/>
              <a:defRPr/>
            </a:pPr>
            <a:r>
              <a:rPr lang="en-US" sz="1600" dirty="0" smtClean="0">
                <a:latin typeface="Arial" charset="0"/>
                <a:cs typeface="Arial" charset="0"/>
              </a:rPr>
              <a:t>Steam cock keeps the glass tube in connection with the steam space.</a:t>
            </a:r>
          </a:p>
          <a:p>
            <a:pPr marL="285750" indent="-285750">
              <a:buFont typeface="Arial" pitchFamily="34" charset="0"/>
              <a:buChar char="•"/>
              <a:defRPr/>
            </a:pPr>
            <a:r>
              <a:rPr lang="en-US" sz="1600" dirty="0" smtClean="0">
                <a:latin typeface="Arial" charset="0"/>
                <a:cs typeface="Arial" charset="0"/>
              </a:rPr>
              <a:t>Water cock puts glass tube in connection with the water in the boiler.</a:t>
            </a:r>
          </a:p>
          <a:p>
            <a:pPr marL="285750" indent="-285750">
              <a:buFont typeface="Arial" pitchFamily="34" charset="0"/>
              <a:buChar char="•"/>
              <a:defRPr/>
            </a:pPr>
            <a:r>
              <a:rPr lang="en-US" sz="1600" dirty="0" smtClean="0">
                <a:latin typeface="Arial" charset="0"/>
                <a:cs typeface="Arial" charset="0"/>
              </a:rPr>
              <a:t>Drain cock us used at frequent intervals to ascertain that the steam and water cocks are clear.</a:t>
            </a:r>
          </a:p>
          <a:p>
            <a:pPr>
              <a:defRPr/>
            </a:pPr>
            <a:endParaRPr lang="en-IN" sz="1600" dirty="0" smtClean="0">
              <a:latin typeface="Arial" charset="0"/>
              <a:cs typeface="Arial" charset="0"/>
            </a:endParaRPr>
          </a:p>
        </p:txBody>
      </p:sp>
      <p:pic>
        <p:nvPicPr>
          <p:cNvPr id="23557" name="Picture 1"/>
          <p:cNvPicPr>
            <a:picLocks noChangeAspect="1"/>
          </p:cNvPicPr>
          <p:nvPr/>
        </p:nvPicPr>
        <p:blipFill>
          <a:blip r:embed="rId3"/>
          <a:srcRect/>
          <a:stretch>
            <a:fillRect/>
          </a:stretch>
        </p:blipFill>
        <p:spPr bwMode="auto">
          <a:xfrm>
            <a:off x="6858000" y="3521075"/>
            <a:ext cx="1981200" cy="330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2"/>
          <a:srcRect/>
          <a:stretch>
            <a:fillRect/>
          </a:stretch>
        </p:blipFill>
        <p:spPr bwMode="auto">
          <a:xfrm>
            <a:off x="6629400" y="3733800"/>
            <a:ext cx="2438400" cy="3044825"/>
          </a:xfrm>
          <a:prstGeom prst="rect">
            <a:avLst/>
          </a:prstGeom>
          <a:noFill/>
          <a:ln w="9525">
            <a:noFill/>
            <a:miter lim="800000"/>
            <a:headEnd/>
            <a:tailEnd/>
          </a:ln>
        </p:spPr>
      </p:pic>
      <p:pic>
        <p:nvPicPr>
          <p:cNvPr id="24579" name="Picture 5"/>
          <p:cNvPicPr>
            <a:picLocks noChangeAspect="1" noChangeArrowheads="1"/>
          </p:cNvPicPr>
          <p:nvPr/>
        </p:nvPicPr>
        <p:blipFill>
          <a:blip r:embed="rId3"/>
          <a:srcRect l="11186" t="12775" r="17799" b="11147"/>
          <a:stretch>
            <a:fillRect/>
          </a:stretch>
        </p:blipFill>
        <p:spPr bwMode="auto">
          <a:xfrm>
            <a:off x="152400" y="76200"/>
            <a:ext cx="5943600" cy="4627563"/>
          </a:xfrm>
          <a:prstGeom prst="rect">
            <a:avLst/>
          </a:prstGeom>
          <a:noFill/>
          <a:ln w="9525">
            <a:noFill/>
            <a:miter lim="800000"/>
            <a:headEnd/>
            <a:tailEnd/>
          </a:ln>
        </p:spPr>
      </p:pic>
      <p:sp>
        <p:nvSpPr>
          <p:cNvPr id="24580" name="TextBox 2"/>
          <p:cNvSpPr txBox="1">
            <a:spLocks noChangeArrowheads="1"/>
          </p:cNvSpPr>
          <p:nvPr/>
        </p:nvSpPr>
        <p:spPr bwMode="auto">
          <a:xfrm>
            <a:off x="228600" y="5211763"/>
            <a:ext cx="8610600" cy="1570037"/>
          </a:xfrm>
          <a:prstGeom prst="rect">
            <a:avLst/>
          </a:prstGeom>
          <a:noFill/>
          <a:ln w="9525">
            <a:noFill/>
            <a:miter lim="800000"/>
            <a:headEnd/>
            <a:tailEnd/>
          </a:ln>
        </p:spPr>
        <p:txBody>
          <a:bodyPr>
            <a:spAutoFit/>
          </a:bodyPr>
          <a:lstStyle/>
          <a:p>
            <a:r>
              <a:rPr lang="en-US" sz="1600" b="1">
                <a:latin typeface="Arial" charset="0"/>
                <a:cs typeface="Arial" charset="0"/>
              </a:rPr>
              <a:t>Function:</a:t>
            </a:r>
          </a:p>
          <a:p>
            <a:r>
              <a:rPr lang="en-US" sz="1600">
                <a:latin typeface="Arial" charset="0"/>
                <a:cs typeface="Arial" charset="0"/>
              </a:rPr>
              <a:t>To indicate the pressure exerted inside the vessel.</a:t>
            </a:r>
          </a:p>
          <a:p>
            <a:endParaRPr lang="en-US" sz="1600">
              <a:latin typeface="Arial" charset="0"/>
              <a:cs typeface="Arial" charset="0"/>
            </a:endParaRPr>
          </a:p>
          <a:p>
            <a:r>
              <a:rPr lang="en-US" sz="1600" b="1">
                <a:latin typeface="Arial" charset="0"/>
                <a:cs typeface="Arial" charset="0"/>
              </a:rPr>
              <a:t>Location:</a:t>
            </a:r>
          </a:p>
          <a:p>
            <a:r>
              <a:rPr lang="en-US" sz="1600">
                <a:latin typeface="Arial" charset="0"/>
                <a:cs typeface="Arial" charset="0"/>
              </a:rPr>
              <a:t>It is fitted to the steam space of the boiler shell so that it is visible to the operator.</a:t>
            </a:r>
          </a:p>
          <a:p>
            <a:endParaRPr lang="en-IN" sz="1600" b="1">
              <a:latin typeface="Arial" charset="0"/>
              <a:cs typeface="Arial" charset="0"/>
            </a:endParaRPr>
          </a:p>
        </p:txBody>
      </p:sp>
      <p:sp>
        <p:nvSpPr>
          <p:cNvPr id="4" name="TextBox 1"/>
          <p:cNvSpPr txBox="1">
            <a:spLocks noChangeArrowheads="1"/>
          </p:cNvSpPr>
          <p:nvPr/>
        </p:nvSpPr>
        <p:spPr bwMode="auto">
          <a:xfrm>
            <a:off x="6096000" y="206375"/>
            <a:ext cx="2971800" cy="378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US" sz="1600" b="1" dirty="0" smtClean="0">
                <a:latin typeface="Arial" charset="0"/>
                <a:cs typeface="Arial" charset="0"/>
              </a:rPr>
              <a:t>Construction:</a:t>
            </a:r>
          </a:p>
          <a:p>
            <a:pPr marL="285750" indent="-285750">
              <a:buFont typeface="Arial" pitchFamily="34" charset="0"/>
              <a:buChar char="•"/>
              <a:defRPr/>
            </a:pPr>
            <a:r>
              <a:rPr lang="en-US" sz="1600" dirty="0" smtClean="0">
                <a:latin typeface="Arial" charset="0"/>
                <a:cs typeface="Arial" charset="0"/>
              </a:rPr>
              <a:t>The pressure gauge generally used are Bourden type.</a:t>
            </a:r>
          </a:p>
          <a:p>
            <a:pPr marL="285750" indent="-285750">
              <a:buFont typeface="Arial" pitchFamily="34" charset="0"/>
              <a:buChar char="•"/>
              <a:defRPr/>
            </a:pPr>
            <a:r>
              <a:rPr lang="en-US" sz="1600" dirty="0" smtClean="0">
                <a:latin typeface="Arial" charset="0"/>
                <a:cs typeface="Arial" charset="0"/>
              </a:rPr>
              <a:t>It consists of an elliptical elastic tube bent into an arc of circle is called Bourden’s tube.</a:t>
            </a:r>
          </a:p>
          <a:p>
            <a:pPr marL="285750" indent="-285750">
              <a:buFont typeface="Arial" pitchFamily="34" charset="0"/>
              <a:buChar char="•"/>
              <a:defRPr/>
            </a:pPr>
            <a:r>
              <a:rPr lang="en-US" sz="1600" dirty="0" smtClean="0">
                <a:latin typeface="Arial" charset="0"/>
                <a:cs typeface="Arial" charset="0"/>
              </a:rPr>
              <a:t>One end of the tube gauge is fixed and connected to the steam space in the boiler.</a:t>
            </a:r>
          </a:p>
          <a:p>
            <a:pPr marL="285750" indent="-285750">
              <a:buFont typeface="Arial" pitchFamily="34" charset="0"/>
              <a:buChar char="•"/>
              <a:defRPr/>
            </a:pPr>
            <a:r>
              <a:rPr lang="en-US" sz="1600" dirty="0" smtClean="0">
                <a:latin typeface="Arial" charset="0"/>
                <a:cs typeface="Arial" charset="0"/>
              </a:rPr>
              <a:t>The other end is connected to a sector through link.</a:t>
            </a:r>
          </a:p>
          <a:p>
            <a:pPr>
              <a:defRPr/>
            </a:pPr>
            <a:endParaRPr lang="en-IN" sz="16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p:cNvPicPr>
            <a:picLocks noChangeAspect="1" noChangeArrowheads="1"/>
          </p:cNvPicPr>
          <p:nvPr/>
        </p:nvPicPr>
        <p:blipFill>
          <a:blip r:embed="rId2"/>
          <a:srcRect l="18225" t="10577" r="20036" b="11632"/>
          <a:stretch>
            <a:fillRect/>
          </a:stretch>
        </p:blipFill>
        <p:spPr bwMode="auto">
          <a:xfrm>
            <a:off x="152400" y="77788"/>
            <a:ext cx="5337175" cy="5103812"/>
          </a:xfrm>
          <a:prstGeom prst="rect">
            <a:avLst/>
          </a:prstGeom>
          <a:noFill/>
          <a:ln w="9525">
            <a:noFill/>
            <a:miter lim="800000"/>
            <a:headEnd/>
            <a:tailEnd/>
          </a:ln>
        </p:spPr>
      </p:pic>
      <p:sp>
        <p:nvSpPr>
          <p:cNvPr id="25603" name="TextBox 2"/>
          <p:cNvSpPr txBox="1">
            <a:spLocks noChangeArrowheads="1"/>
          </p:cNvSpPr>
          <p:nvPr/>
        </p:nvSpPr>
        <p:spPr bwMode="auto">
          <a:xfrm>
            <a:off x="228600" y="5181600"/>
            <a:ext cx="8610600" cy="1570038"/>
          </a:xfrm>
          <a:prstGeom prst="rect">
            <a:avLst/>
          </a:prstGeom>
          <a:noFill/>
          <a:ln w="9525">
            <a:noFill/>
            <a:miter lim="800000"/>
            <a:headEnd/>
            <a:tailEnd/>
          </a:ln>
        </p:spPr>
        <p:txBody>
          <a:bodyPr>
            <a:spAutoFit/>
          </a:bodyPr>
          <a:lstStyle/>
          <a:p>
            <a:r>
              <a:rPr lang="en-US" sz="1600" b="1">
                <a:latin typeface="Arial" charset="0"/>
                <a:cs typeface="Arial" charset="0"/>
              </a:rPr>
              <a:t>Function:</a:t>
            </a:r>
          </a:p>
          <a:p>
            <a:r>
              <a:rPr lang="en-US" sz="1600">
                <a:latin typeface="Arial" charset="0"/>
                <a:cs typeface="Arial" charset="0"/>
              </a:rPr>
              <a:t>To control the flow of steam from the boiler to the main steam pipe and to shut off the steam completely when required.</a:t>
            </a:r>
          </a:p>
          <a:p>
            <a:r>
              <a:rPr lang="en-US" sz="1600" b="1">
                <a:latin typeface="Arial" charset="0"/>
                <a:cs typeface="Arial" charset="0"/>
              </a:rPr>
              <a:t>Location:</a:t>
            </a:r>
          </a:p>
          <a:p>
            <a:r>
              <a:rPr lang="en-US" sz="1600">
                <a:latin typeface="Arial" charset="0"/>
                <a:cs typeface="Arial" charset="0"/>
              </a:rPr>
              <a:t>It is fitted to the highest part of the steam space of the boiler shell by means of flange and connected to the steam pipe line which supplies steam to the prime mover.</a:t>
            </a:r>
          </a:p>
        </p:txBody>
      </p:sp>
      <p:sp>
        <p:nvSpPr>
          <p:cNvPr id="4" name="TextBox 1"/>
          <p:cNvSpPr txBox="1">
            <a:spLocks noChangeArrowheads="1"/>
          </p:cNvSpPr>
          <p:nvPr/>
        </p:nvSpPr>
        <p:spPr bwMode="auto">
          <a:xfrm>
            <a:off x="6096000" y="206375"/>
            <a:ext cx="2971800" cy="378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US" sz="1600" b="1" dirty="0" smtClean="0">
                <a:latin typeface="Arial" charset="0"/>
                <a:cs typeface="Arial" charset="0"/>
              </a:rPr>
              <a:t>Construction:</a:t>
            </a:r>
          </a:p>
          <a:p>
            <a:pPr marL="285750" indent="-285750">
              <a:buFont typeface="Arial" pitchFamily="34" charset="0"/>
              <a:buChar char="•"/>
              <a:defRPr/>
            </a:pPr>
            <a:r>
              <a:rPr lang="en-US" sz="1600" dirty="0" smtClean="0">
                <a:latin typeface="Arial" charset="0"/>
                <a:cs typeface="Arial" charset="0"/>
              </a:rPr>
              <a:t>The body of the valve is made of cast iron or cast steel.</a:t>
            </a:r>
          </a:p>
          <a:p>
            <a:pPr marL="285750" indent="-285750">
              <a:buFont typeface="Arial" pitchFamily="34" charset="0"/>
              <a:buChar char="•"/>
              <a:defRPr/>
            </a:pPr>
            <a:r>
              <a:rPr lang="en-US" sz="1600" dirty="0" smtClean="0">
                <a:latin typeface="Arial" charset="0"/>
                <a:cs typeface="Arial" charset="0"/>
              </a:rPr>
              <a:t>The valve, valve seat and the nut through which the valve spindle works are made of brass or gun metal.</a:t>
            </a:r>
            <a:endParaRPr lang="en-IN" sz="1600" dirty="0" smtClean="0">
              <a:latin typeface="Arial" charset="0"/>
              <a:cs typeface="Arial" charset="0"/>
            </a:endParaRPr>
          </a:p>
          <a:p>
            <a:pPr marL="285750" indent="-285750">
              <a:buFont typeface="Arial" pitchFamily="34" charset="0"/>
              <a:buChar char="•"/>
              <a:defRPr/>
            </a:pPr>
            <a:r>
              <a:rPr lang="en-US" sz="1600" dirty="0" smtClean="0">
                <a:latin typeface="Arial" charset="0"/>
                <a:cs typeface="Arial" charset="0"/>
              </a:rPr>
              <a:t>A non-return valve is fitted near the stop valve to prevent the accidental admission of steam from other boiler when one is empty and under repair.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2" cstate="print"/>
          <a:srcRect/>
          <a:stretch>
            <a:fillRect/>
          </a:stretch>
        </p:blipFill>
        <p:spPr bwMode="auto">
          <a:xfrm>
            <a:off x="304800" y="762000"/>
            <a:ext cx="4343400" cy="5791200"/>
          </a:xfrm>
          <a:prstGeom prst="rect">
            <a:avLst/>
          </a:prstGeom>
          <a:noFill/>
          <a:ln w="9525">
            <a:noFill/>
            <a:miter lim="800000"/>
            <a:headEnd/>
            <a:tailEnd/>
          </a:ln>
        </p:spPr>
      </p:pic>
      <p:pic>
        <p:nvPicPr>
          <p:cNvPr id="26627" name="Picture 2"/>
          <p:cNvPicPr>
            <a:picLocks noChangeAspect="1"/>
          </p:cNvPicPr>
          <p:nvPr/>
        </p:nvPicPr>
        <p:blipFill>
          <a:blip r:embed="rId3"/>
          <a:srcRect/>
          <a:stretch>
            <a:fillRect/>
          </a:stretch>
        </p:blipFill>
        <p:spPr bwMode="auto">
          <a:xfrm>
            <a:off x="4999038" y="762000"/>
            <a:ext cx="3844925" cy="5791200"/>
          </a:xfrm>
          <a:prstGeom prst="rect">
            <a:avLst/>
          </a:prstGeom>
          <a:noFill/>
          <a:ln w="9525">
            <a:noFill/>
            <a:miter lim="800000"/>
            <a:headEnd/>
            <a:tailEnd/>
          </a:ln>
        </p:spPr>
      </p:pic>
      <p:sp>
        <p:nvSpPr>
          <p:cNvPr id="26628" name="TextBox 1"/>
          <p:cNvSpPr txBox="1">
            <a:spLocks noChangeArrowheads="1"/>
          </p:cNvSpPr>
          <p:nvPr/>
        </p:nvSpPr>
        <p:spPr bwMode="auto">
          <a:xfrm>
            <a:off x="319088" y="206375"/>
            <a:ext cx="2971800" cy="338138"/>
          </a:xfrm>
          <a:prstGeom prst="rect">
            <a:avLst/>
          </a:prstGeom>
          <a:noFill/>
          <a:ln w="9525">
            <a:noFill/>
            <a:miter lim="800000"/>
            <a:headEnd/>
            <a:tailEnd/>
          </a:ln>
        </p:spPr>
        <p:txBody>
          <a:bodyPr>
            <a:spAutoFit/>
          </a:bodyPr>
          <a:lstStyle/>
          <a:p>
            <a:r>
              <a:rPr lang="en-US" sz="1600" b="1">
                <a:latin typeface="Arial" charset="0"/>
                <a:cs typeface="Arial" charset="0"/>
              </a:rPr>
              <a:t>Steam Stop Valve</a:t>
            </a:r>
            <a:endParaRPr lang="en-US" sz="1600">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2"/>
          <a:srcRect/>
          <a:stretch>
            <a:fillRect/>
          </a:stretch>
        </p:blipFill>
        <p:spPr bwMode="auto">
          <a:xfrm>
            <a:off x="6219825" y="1963738"/>
            <a:ext cx="2771775" cy="4589462"/>
          </a:xfrm>
          <a:prstGeom prst="rect">
            <a:avLst/>
          </a:prstGeom>
          <a:noFill/>
          <a:ln w="9525">
            <a:noFill/>
            <a:miter lim="800000"/>
            <a:headEnd/>
            <a:tailEnd/>
          </a:ln>
        </p:spPr>
      </p:pic>
      <p:pic>
        <p:nvPicPr>
          <p:cNvPr id="27651" name="Picture 3"/>
          <p:cNvPicPr>
            <a:picLocks noChangeAspect="1" noChangeArrowheads="1"/>
          </p:cNvPicPr>
          <p:nvPr/>
        </p:nvPicPr>
        <p:blipFill>
          <a:blip r:embed="rId3"/>
          <a:srcRect l="12009" t="8987" r="20036" b="10397"/>
          <a:stretch>
            <a:fillRect/>
          </a:stretch>
        </p:blipFill>
        <p:spPr bwMode="auto">
          <a:xfrm>
            <a:off x="339725" y="98425"/>
            <a:ext cx="5527675" cy="4930775"/>
          </a:xfrm>
          <a:prstGeom prst="rect">
            <a:avLst/>
          </a:prstGeom>
          <a:noFill/>
          <a:ln w="9525">
            <a:noFill/>
            <a:miter lim="800000"/>
            <a:headEnd/>
            <a:tailEnd/>
          </a:ln>
        </p:spPr>
      </p:pic>
      <p:sp>
        <p:nvSpPr>
          <p:cNvPr id="27652" name="TextBox 2"/>
          <p:cNvSpPr txBox="1">
            <a:spLocks noChangeArrowheads="1"/>
          </p:cNvSpPr>
          <p:nvPr/>
        </p:nvSpPr>
        <p:spPr bwMode="auto">
          <a:xfrm>
            <a:off x="228600" y="5181600"/>
            <a:ext cx="8610600" cy="1570038"/>
          </a:xfrm>
          <a:prstGeom prst="rect">
            <a:avLst/>
          </a:prstGeom>
          <a:noFill/>
          <a:ln w="9525">
            <a:noFill/>
            <a:miter lim="800000"/>
            <a:headEnd/>
            <a:tailEnd/>
          </a:ln>
        </p:spPr>
        <p:txBody>
          <a:bodyPr>
            <a:spAutoFit/>
          </a:bodyPr>
          <a:lstStyle/>
          <a:p>
            <a:r>
              <a:rPr lang="en-US" sz="1600" b="1">
                <a:latin typeface="Arial" charset="0"/>
                <a:cs typeface="Arial" charset="0"/>
              </a:rPr>
              <a:t>Function:</a:t>
            </a:r>
          </a:p>
          <a:p>
            <a:r>
              <a:rPr lang="en-US" sz="1600">
                <a:latin typeface="Arial" charset="0"/>
                <a:cs typeface="Arial" charset="0"/>
              </a:rPr>
              <a:t>It is non return valve and used to regulate the supply of water, </a:t>
            </a:r>
          </a:p>
          <a:p>
            <a:r>
              <a:rPr lang="en-US" sz="1600">
                <a:latin typeface="Arial" charset="0"/>
                <a:cs typeface="Arial" charset="0"/>
              </a:rPr>
              <a:t>which is pumped into the boiler, by the feed pump. </a:t>
            </a:r>
          </a:p>
          <a:p>
            <a:endParaRPr lang="en-US" sz="1600" b="1">
              <a:latin typeface="Arial" charset="0"/>
              <a:cs typeface="Arial" charset="0"/>
            </a:endParaRPr>
          </a:p>
          <a:p>
            <a:r>
              <a:rPr lang="en-US" sz="1600" b="1">
                <a:latin typeface="Arial" charset="0"/>
                <a:cs typeface="Arial" charset="0"/>
              </a:rPr>
              <a:t>Location:</a:t>
            </a:r>
          </a:p>
          <a:p>
            <a:r>
              <a:rPr lang="en-US" sz="1600">
                <a:latin typeface="Arial" charset="0"/>
                <a:cs typeface="Arial" charset="0"/>
              </a:rPr>
              <a:t>It is fitted to the shell slightly below the normal water level of the boiler.</a:t>
            </a:r>
          </a:p>
        </p:txBody>
      </p:sp>
      <p:sp>
        <p:nvSpPr>
          <p:cNvPr id="5" name="TextBox 1"/>
          <p:cNvSpPr txBox="1">
            <a:spLocks noChangeArrowheads="1"/>
          </p:cNvSpPr>
          <p:nvPr/>
        </p:nvSpPr>
        <p:spPr bwMode="auto">
          <a:xfrm>
            <a:off x="6096000" y="206375"/>
            <a:ext cx="29718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US" sz="1600" b="1" dirty="0" smtClean="0">
                <a:latin typeface="Arial" charset="0"/>
                <a:cs typeface="Arial" charset="0"/>
              </a:rPr>
              <a:t>Construction:</a:t>
            </a:r>
          </a:p>
          <a:p>
            <a:pPr marL="285750" indent="-285750">
              <a:buFont typeface="Arial" pitchFamily="34" charset="0"/>
              <a:buChar char="•"/>
              <a:defRPr/>
            </a:pPr>
            <a:r>
              <a:rPr lang="en-US" sz="1600" dirty="0" smtClean="0">
                <a:latin typeface="Arial" charset="0"/>
                <a:cs typeface="Arial" charset="0"/>
              </a:rPr>
              <a:t>The body of the valve is made of brass casting and except spindle, its every part is made of brass.</a:t>
            </a:r>
          </a:p>
          <a:p>
            <a:pPr marL="285750" indent="-285750">
              <a:buFont typeface="Arial" pitchFamily="34" charset="0"/>
              <a:buChar char="•"/>
              <a:defRPr/>
            </a:pPr>
            <a:r>
              <a:rPr lang="en-US" sz="1600" dirty="0" smtClean="0">
                <a:latin typeface="Arial" charset="0"/>
                <a:cs typeface="Arial" charset="0"/>
              </a:rPr>
              <a:t>The spindle is made of </a:t>
            </a:r>
            <a:r>
              <a:rPr lang="en-US" sz="1600" dirty="0" err="1" smtClean="0">
                <a:latin typeface="Arial" charset="0"/>
                <a:cs typeface="Arial" charset="0"/>
              </a:rPr>
              <a:t>muntz</a:t>
            </a:r>
            <a:r>
              <a:rPr lang="en-US" sz="1600" dirty="0" smtClean="0">
                <a:latin typeface="Arial" charset="0"/>
                <a:cs typeface="Arial" charset="0"/>
              </a:rPr>
              <a:t> metal.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p:cNvPicPr>
          <p:nvPr/>
        </p:nvPicPr>
        <p:blipFill>
          <a:blip r:embed="rId2"/>
          <a:srcRect/>
          <a:stretch>
            <a:fillRect/>
          </a:stretch>
        </p:blipFill>
        <p:spPr bwMode="auto">
          <a:xfrm>
            <a:off x="4724400" y="2247900"/>
            <a:ext cx="4405313" cy="2933700"/>
          </a:xfrm>
          <a:prstGeom prst="rect">
            <a:avLst/>
          </a:prstGeom>
          <a:noFill/>
          <a:ln w="9525">
            <a:noFill/>
            <a:miter lim="800000"/>
            <a:headEnd/>
            <a:tailEnd/>
          </a:ln>
        </p:spPr>
      </p:pic>
      <p:pic>
        <p:nvPicPr>
          <p:cNvPr id="28675" name="Picture 5"/>
          <p:cNvPicPr>
            <a:picLocks noChangeAspect="1" noChangeArrowheads="1"/>
          </p:cNvPicPr>
          <p:nvPr/>
        </p:nvPicPr>
        <p:blipFill>
          <a:blip r:embed="rId3"/>
          <a:srcRect l="19141" t="9306" r="13971" b="3577"/>
          <a:stretch>
            <a:fillRect/>
          </a:stretch>
        </p:blipFill>
        <p:spPr bwMode="auto">
          <a:xfrm>
            <a:off x="76200" y="76200"/>
            <a:ext cx="5559425" cy="5075238"/>
          </a:xfrm>
          <a:prstGeom prst="rect">
            <a:avLst/>
          </a:prstGeom>
          <a:noFill/>
          <a:ln w="9525">
            <a:noFill/>
            <a:miter lim="800000"/>
            <a:headEnd/>
            <a:tailEnd/>
          </a:ln>
        </p:spPr>
      </p:pic>
      <p:sp>
        <p:nvSpPr>
          <p:cNvPr id="28676" name="TextBox 2"/>
          <p:cNvSpPr txBox="1">
            <a:spLocks noChangeArrowheads="1"/>
          </p:cNvSpPr>
          <p:nvPr/>
        </p:nvSpPr>
        <p:spPr bwMode="auto">
          <a:xfrm>
            <a:off x="228600" y="5181600"/>
            <a:ext cx="8610600" cy="1323975"/>
          </a:xfrm>
          <a:prstGeom prst="rect">
            <a:avLst/>
          </a:prstGeom>
          <a:noFill/>
          <a:ln w="9525">
            <a:noFill/>
            <a:miter lim="800000"/>
            <a:headEnd/>
            <a:tailEnd/>
          </a:ln>
        </p:spPr>
        <p:txBody>
          <a:bodyPr>
            <a:spAutoFit/>
          </a:bodyPr>
          <a:lstStyle/>
          <a:p>
            <a:r>
              <a:rPr lang="en-US" sz="1600" b="1">
                <a:latin typeface="Arial" charset="0"/>
                <a:cs typeface="Arial" charset="0"/>
              </a:rPr>
              <a:t>Function:</a:t>
            </a:r>
          </a:p>
          <a:p>
            <a:r>
              <a:rPr lang="en-US" sz="1600">
                <a:latin typeface="Arial" charset="0"/>
                <a:cs typeface="Arial" charset="0"/>
              </a:rPr>
              <a:t>To empty the boiler whenever required and to discharge the </a:t>
            </a:r>
          </a:p>
          <a:p>
            <a:r>
              <a:rPr lang="en-US" sz="1600">
                <a:latin typeface="Arial" charset="0"/>
                <a:cs typeface="Arial" charset="0"/>
              </a:rPr>
              <a:t>mud, scale or sediments which are accumulated at the bottom of the boiler.</a:t>
            </a:r>
            <a:endParaRPr lang="en-US" sz="1600" b="1">
              <a:latin typeface="Arial" charset="0"/>
              <a:cs typeface="Arial" charset="0"/>
            </a:endParaRPr>
          </a:p>
          <a:p>
            <a:r>
              <a:rPr lang="en-US" sz="1600" b="1">
                <a:latin typeface="Arial" charset="0"/>
                <a:cs typeface="Arial" charset="0"/>
              </a:rPr>
              <a:t>Location:</a:t>
            </a:r>
          </a:p>
          <a:p>
            <a:r>
              <a:rPr lang="en-US" sz="1600">
                <a:latin typeface="Arial" charset="0"/>
                <a:cs typeface="Arial" charset="0"/>
              </a:rPr>
              <a:t>It is fitted on the boiler shell directly at the lowest part of the water space.</a:t>
            </a:r>
          </a:p>
        </p:txBody>
      </p:sp>
      <p:sp>
        <p:nvSpPr>
          <p:cNvPr id="4" name="TextBox 1"/>
          <p:cNvSpPr txBox="1">
            <a:spLocks noChangeArrowheads="1"/>
          </p:cNvSpPr>
          <p:nvPr/>
        </p:nvSpPr>
        <p:spPr bwMode="auto">
          <a:xfrm>
            <a:off x="6096000" y="206375"/>
            <a:ext cx="29718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US" sz="1600" b="1" dirty="0" smtClean="0">
                <a:latin typeface="Arial" charset="0"/>
                <a:cs typeface="Arial" charset="0"/>
              </a:rPr>
              <a:t>Construction:</a:t>
            </a:r>
          </a:p>
          <a:p>
            <a:pPr marL="285750" indent="-285750">
              <a:buFont typeface="Arial" pitchFamily="34" charset="0"/>
              <a:buChar char="•"/>
              <a:defRPr/>
            </a:pPr>
            <a:r>
              <a:rPr lang="en-US" sz="1600" dirty="0" smtClean="0">
                <a:latin typeface="Arial" charset="0"/>
                <a:cs typeface="Arial" charset="0"/>
              </a:rPr>
              <a:t>The casing is packed with asbestos packing.</a:t>
            </a:r>
          </a:p>
          <a:p>
            <a:pPr marL="285750" indent="-285750">
              <a:buFont typeface="Arial" pitchFamily="34" charset="0"/>
              <a:buChar char="•"/>
              <a:defRPr/>
            </a:pPr>
            <a:r>
              <a:rPr lang="en-US" sz="1600" dirty="0" smtClean="0">
                <a:latin typeface="Arial" charset="0"/>
                <a:cs typeface="Arial" charset="0"/>
              </a:rPr>
              <a:t>The sank of plug passes through the gland.</a:t>
            </a:r>
          </a:p>
          <a:p>
            <a:pPr marL="285750" indent="-285750">
              <a:buFont typeface="Arial" pitchFamily="34" charset="0"/>
              <a:buChar char="•"/>
              <a:defRPr/>
            </a:pPr>
            <a:r>
              <a:rPr lang="en-US" sz="1600" dirty="0" smtClean="0">
                <a:latin typeface="Arial" charset="0"/>
                <a:cs typeface="Arial" charset="0"/>
              </a:rPr>
              <a:t>The plug is held down by yoke.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srcRect l="8316" t="8945" r="17993" b="10571"/>
          <a:stretch>
            <a:fillRect/>
          </a:stretch>
        </p:blipFill>
        <p:spPr bwMode="auto">
          <a:xfrm>
            <a:off x="152400" y="76200"/>
            <a:ext cx="6154738" cy="5029200"/>
          </a:xfrm>
          <a:prstGeom prst="rect">
            <a:avLst/>
          </a:prstGeom>
          <a:noFill/>
          <a:ln w="9525">
            <a:noFill/>
            <a:miter lim="800000"/>
            <a:headEnd/>
            <a:tailEnd/>
          </a:ln>
        </p:spPr>
      </p:pic>
      <p:sp>
        <p:nvSpPr>
          <p:cNvPr id="29699" name="TextBox 2"/>
          <p:cNvSpPr txBox="1">
            <a:spLocks noChangeArrowheads="1"/>
          </p:cNvSpPr>
          <p:nvPr/>
        </p:nvSpPr>
        <p:spPr bwMode="auto">
          <a:xfrm>
            <a:off x="228600" y="5181600"/>
            <a:ext cx="8610600" cy="1570038"/>
          </a:xfrm>
          <a:prstGeom prst="rect">
            <a:avLst/>
          </a:prstGeom>
          <a:noFill/>
          <a:ln w="9525">
            <a:noFill/>
            <a:miter lim="800000"/>
            <a:headEnd/>
            <a:tailEnd/>
          </a:ln>
        </p:spPr>
        <p:txBody>
          <a:bodyPr>
            <a:spAutoFit/>
          </a:bodyPr>
          <a:lstStyle/>
          <a:p>
            <a:r>
              <a:rPr lang="en-US" sz="1600" b="1">
                <a:latin typeface="Arial" charset="0"/>
                <a:cs typeface="Arial" charset="0"/>
              </a:rPr>
              <a:t>Function:</a:t>
            </a:r>
          </a:p>
          <a:p>
            <a:r>
              <a:rPr lang="en-US" sz="1600">
                <a:latin typeface="Arial" charset="0"/>
                <a:cs typeface="Arial" charset="0"/>
              </a:rPr>
              <a:t>To put off the fire in the furnace of the boiler when the level of water in the boiler falls to an unsafe limit, and thus avoids the explosion which may take place due to overheating of the furnace plate.</a:t>
            </a:r>
            <a:endParaRPr lang="en-US" sz="1600" b="1">
              <a:latin typeface="Arial" charset="0"/>
              <a:cs typeface="Arial" charset="0"/>
            </a:endParaRPr>
          </a:p>
          <a:p>
            <a:r>
              <a:rPr lang="en-US" sz="1600" b="1">
                <a:latin typeface="Arial" charset="0"/>
                <a:cs typeface="Arial" charset="0"/>
              </a:rPr>
              <a:t>Location:</a:t>
            </a:r>
          </a:p>
          <a:p>
            <a:r>
              <a:rPr lang="en-US" sz="1600">
                <a:latin typeface="Arial" charset="0"/>
                <a:cs typeface="Arial" charset="0"/>
              </a:rPr>
              <a:t>It is fitted in the crown plate of the furnace or fire box at appropriate place.</a:t>
            </a:r>
          </a:p>
        </p:txBody>
      </p:sp>
      <p:sp>
        <p:nvSpPr>
          <p:cNvPr id="4" name="TextBox 1"/>
          <p:cNvSpPr txBox="1">
            <a:spLocks noChangeArrowheads="1"/>
          </p:cNvSpPr>
          <p:nvPr/>
        </p:nvSpPr>
        <p:spPr bwMode="auto">
          <a:xfrm>
            <a:off x="6096000" y="206375"/>
            <a:ext cx="2971800"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US" sz="1600" b="1" dirty="0" smtClean="0">
                <a:latin typeface="Arial" charset="0"/>
                <a:cs typeface="Arial" charset="0"/>
              </a:rPr>
              <a:t>Construction:</a:t>
            </a:r>
          </a:p>
          <a:p>
            <a:pPr marL="285750" indent="-285750">
              <a:buFont typeface="Arial" pitchFamily="34" charset="0"/>
              <a:buChar char="•"/>
              <a:defRPr/>
            </a:pPr>
            <a:r>
              <a:rPr lang="en-US" sz="1600" dirty="0" smtClean="0">
                <a:latin typeface="Arial" charset="0"/>
                <a:cs typeface="Arial" charset="0"/>
              </a:rPr>
              <a:t>It consists of hollow gun metal plug  which is screwed in gun metal body. </a:t>
            </a:r>
          </a:p>
          <a:p>
            <a:pPr marL="285750" indent="-285750">
              <a:buFont typeface="Arial" pitchFamily="34" charset="0"/>
              <a:buChar char="•"/>
              <a:defRPr/>
            </a:pPr>
            <a:r>
              <a:rPr lang="en-US" sz="1600" dirty="0" smtClean="0">
                <a:latin typeface="Arial" charset="0"/>
                <a:cs typeface="Arial" charset="0"/>
              </a:rPr>
              <a:t>The gun metal body is screwed to the crown plate.</a:t>
            </a:r>
          </a:p>
          <a:p>
            <a:pPr marL="285750" indent="-285750">
              <a:buFont typeface="Arial" pitchFamily="34" charset="0"/>
              <a:buChar char="•"/>
              <a:defRPr/>
            </a:pPr>
            <a:r>
              <a:rPr lang="en-US" sz="1600" dirty="0" smtClean="0">
                <a:latin typeface="Arial" charset="0"/>
                <a:cs typeface="Arial" charset="0"/>
              </a:rPr>
              <a:t>The fusible metal is kept the gun metal plug.</a:t>
            </a:r>
          </a:p>
        </p:txBody>
      </p:sp>
      <p:pic>
        <p:nvPicPr>
          <p:cNvPr id="29701" name="Picture 1"/>
          <p:cNvPicPr>
            <a:picLocks noChangeAspect="1"/>
          </p:cNvPicPr>
          <p:nvPr/>
        </p:nvPicPr>
        <p:blipFill>
          <a:blip r:embed="rId3"/>
          <a:srcRect/>
          <a:stretch>
            <a:fillRect/>
          </a:stretch>
        </p:blipFill>
        <p:spPr bwMode="auto">
          <a:xfrm>
            <a:off x="6710363" y="2301875"/>
            <a:ext cx="1824037" cy="314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a:srcRect l="9605" t="9364" r="19713" b="10585"/>
          <a:stretch>
            <a:fillRect/>
          </a:stretch>
        </p:blipFill>
        <p:spPr bwMode="auto">
          <a:xfrm>
            <a:off x="114300" y="103188"/>
            <a:ext cx="5524500" cy="4773612"/>
          </a:xfrm>
          <a:prstGeom prst="rect">
            <a:avLst/>
          </a:prstGeom>
          <a:noFill/>
          <a:ln w="9525">
            <a:noFill/>
            <a:miter lim="800000"/>
            <a:headEnd/>
            <a:tailEnd/>
          </a:ln>
        </p:spPr>
      </p:pic>
      <p:sp>
        <p:nvSpPr>
          <p:cNvPr id="30723" name="TextBox 2"/>
          <p:cNvSpPr txBox="1">
            <a:spLocks noChangeArrowheads="1"/>
          </p:cNvSpPr>
          <p:nvPr/>
        </p:nvSpPr>
        <p:spPr bwMode="auto">
          <a:xfrm>
            <a:off x="228600" y="4876800"/>
            <a:ext cx="8610600" cy="1816100"/>
          </a:xfrm>
          <a:prstGeom prst="rect">
            <a:avLst/>
          </a:prstGeom>
          <a:noFill/>
          <a:ln w="9525">
            <a:noFill/>
            <a:miter lim="800000"/>
            <a:headEnd/>
            <a:tailEnd/>
          </a:ln>
        </p:spPr>
        <p:txBody>
          <a:bodyPr>
            <a:spAutoFit/>
          </a:bodyPr>
          <a:lstStyle/>
          <a:p>
            <a:r>
              <a:rPr lang="en-US" sz="1600" b="1">
                <a:latin typeface="Arial" charset="0"/>
                <a:cs typeface="Arial" charset="0"/>
              </a:rPr>
              <a:t>Function:</a:t>
            </a:r>
          </a:p>
          <a:p>
            <a:r>
              <a:rPr lang="en-US" sz="1600">
                <a:latin typeface="Arial" charset="0"/>
                <a:cs typeface="Arial" charset="0"/>
              </a:rPr>
              <a:t>When steam pressure is increased beyond the limit pressure of the boiler, It opens automatically and some steam is discharged until the pressure inside the boiler is within the limit and thus it prevents the steam pressure inside the boiler to exceed.</a:t>
            </a:r>
          </a:p>
          <a:p>
            <a:endParaRPr lang="en-US" sz="1600" b="1">
              <a:latin typeface="Arial" charset="0"/>
              <a:cs typeface="Arial" charset="0"/>
            </a:endParaRPr>
          </a:p>
          <a:p>
            <a:r>
              <a:rPr lang="en-US" sz="1600" b="1">
                <a:latin typeface="Arial" charset="0"/>
                <a:cs typeface="Arial" charset="0"/>
              </a:rPr>
              <a:t>Location:</a:t>
            </a:r>
          </a:p>
          <a:p>
            <a:r>
              <a:rPr lang="en-US" sz="1600">
                <a:latin typeface="Arial" charset="0"/>
                <a:cs typeface="Arial" charset="0"/>
              </a:rPr>
              <a:t>It is directly fitted on the steam space of the boiler shell.</a:t>
            </a:r>
          </a:p>
        </p:txBody>
      </p:sp>
      <p:sp>
        <p:nvSpPr>
          <p:cNvPr id="4" name="TextBox 3"/>
          <p:cNvSpPr txBox="1"/>
          <p:nvPr/>
        </p:nvSpPr>
        <p:spPr>
          <a:xfrm>
            <a:off x="5638800" y="1830388"/>
            <a:ext cx="3200400" cy="3046412"/>
          </a:xfrm>
          <a:prstGeom prst="rect">
            <a:avLst/>
          </a:prstGeom>
          <a:noFill/>
        </p:spPr>
        <p:txBody>
          <a:bodyPr>
            <a:spAutoFit/>
          </a:bodyPr>
          <a:lstStyle/>
          <a:p>
            <a:pPr>
              <a:defRPr/>
            </a:pPr>
            <a:r>
              <a:rPr lang="en-US" sz="1600" b="1" dirty="0">
                <a:latin typeface="Arial" pitchFamily="34" charset="0"/>
                <a:cs typeface="Arial" pitchFamily="34" charset="0"/>
              </a:rPr>
              <a:t>Advantage:</a:t>
            </a:r>
          </a:p>
          <a:p>
            <a:pPr marL="285750" indent="-285750">
              <a:buFont typeface="Arial" pitchFamily="34" charset="0"/>
              <a:buChar char="•"/>
              <a:defRPr/>
            </a:pPr>
            <a:r>
              <a:rPr lang="en-US" sz="1600" dirty="0">
                <a:latin typeface="Arial" pitchFamily="34" charset="0"/>
                <a:cs typeface="Arial" pitchFamily="34" charset="0"/>
              </a:rPr>
              <a:t>Simple in design</a:t>
            </a:r>
          </a:p>
          <a:p>
            <a:pPr marL="285750" indent="-285750">
              <a:buFont typeface="Arial" pitchFamily="34" charset="0"/>
              <a:buChar char="•"/>
              <a:defRPr/>
            </a:pPr>
            <a:r>
              <a:rPr lang="en-US" sz="1600" dirty="0">
                <a:latin typeface="Arial" pitchFamily="34" charset="0"/>
                <a:cs typeface="Arial" pitchFamily="34" charset="0"/>
              </a:rPr>
              <a:t>Give quite and satisfactory operation</a:t>
            </a:r>
          </a:p>
          <a:p>
            <a:pPr marL="285750" indent="-285750">
              <a:buFont typeface="Arial" pitchFamily="34" charset="0"/>
              <a:buChar char="•"/>
              <a:defRPr/>
            </a:pPr>
            <a:r>
              <a:rPr lang="en-US" sz="1600" dirty="0">
                <a:latin typeface="Arial" pitchFamily="34" charset="0"/>
                <a:cs typeface="Arial" pitchFamily="34" charset="0"/>
              </a:rPr>
              <a:t>Pressure adjustment is easy</a:t>
            </a:r>
          </a:p>
          <a:p>
            <a:pPr>
              <a:defRPr/>
            </a:pPr>
            <a:endParaRPr lang="en-US" sz="1600" b="1" dirty="0">
              <a:latin typeface="Arial" pitchFamily="34" charset="0"/>
              <a:cs typeface="Arial" pitchFamily="34" charset="0"/>
            </a:endParaRPr>
          </a:p>
          <a:p>
            <a:pPr>
              <a:defRPr/>
            </a:pPr>
            <a:r>
              <a:rPr lang="en-US" sz="1600" b="1" dirty="0">
                <a:latin typeface="Arial" pitchFamily="34" charset="0"/>
                <a:cs typeface="Arial" pitchFamily="34" charset="0"/>
              </a:rPr>
              <a:t>Disadvantage </a:t>
            </a:r>
          </a:p>
          <a:p>
            <a:pPr marL="285750" indent="-285750">
              <a:buFont typeface="Arial" pitchFamily="34" charset="0"/>
              <a:buChar char="•"/>
              <a:defRPr/>
            </a:pPr>
            <a:r>
              <a:rPr lang="en-US" sz="1600" dirty="0">
                <a:latin typeface="Arial" pitchFamily="34" charset="0"/>
                <a:cs typeface="Arial" pitchFamily="34" charset="0"/>
              </a:rPr>
              <a:t>Unsuitable for boiler subjected to vibration and movement (locomotive boiler)</a:t>
            </a:r>
          </a:p>
          <a:p>
            <a:pPr marL="285750" indent="-285750">
              <a:buFont typeface="Arial" pitchFamily="34" charset="0"/>
              <a:buChar char="•"/>
              <a:defRPr/>
            </a:pPr>
            <a:r>
              <a:rPr lang="en-US" sz="1600" dirty="0">
                <a:latin typeface="Arial" pitchFamily="34" charset="0"/>
                <a:cs typeface="Arial" pitchFamily="34" charset="0"/>
              </a:rPr>
              <a:t>Not suitable for high pressure boiler</a:t>
            </a:r>
          </a:p>
        </p:txBody>
      </p:sp>
      <p:sp>
        <p:nvSpPr>
          <p:cNvPr id="5" name="TextBox 1"/>
          <p:cNvSpPr txBox="1">
            <a:spLocks noChangeArrowheads="1"/>
          </p:cNvSpPr>
          <p:nvPr/>
        </p:nvSpPr>
        <p:spPr bwMode="auto">
          <a:xfrm>
            <a:off x="5715000" y="206375"/>
            <a:ext cx="29718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US" sz="1600" b="1" dirty="0" smtClean="0">
                <a:latin typeface="Arial" charset="0"/>
                <a:cs typeface="Arial" charset="0"/>
              </a:rPr>
              <a:t>Construction:</a:t>
            </a:r>
          </a:p>
          <a:p>
            <a:pPr marL="285750" indent="-285750">
              <a:buFont typeface="Arial" pitchFamily="34" charset="0"/>
              <a:buChar char="•"/>
              <a:defRPr/>
            </a:pPr>
            <a:r>
              <a:rPr lang="en-US" sz="1600" dirty="0" smtClean="0">
                <a:latin typeface="Arial" charset="0"/>
                <a:cs typeface="Arial" charset="0"/>
              </a:rPr>
              <a:t>The valve is made of gun metal and rests on its gun metal seat.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2"/>
          <a:srcRect/>
          <a:stretch>
            <a:fillRect/>
          </a:stretch>
        </p:blipFill>
        <p:spPr bwMode="auto">
          <a:xfrm>
            <a:off x="914400" y="762000"/>
            <a:ext cx="6172200" cy="5873750"/>
          </a:xfrm>
          <a:prstGeom prst="rect">
            <a:avLst/>
          </a:prstGeom>
          <a:noFill/>
          <a:ln w="9525">
            <a:noFill/>
            <a:miter lim="800000"/>
            <a:headEnd/>
            <a:tailEnd/>
          </a:ln>
        </p:spPr>
      </p:pic>
      <p:sp>
        <p:nvSpPr>
          <p:cNvPr id="31747" name="TextBox 1"/>
          <p:cNvSpPr txBox="1">
            <a:spLocks noChangeArrowheads="1"/>
          </p:cNvSpPr>
          <p:nvPr/>
        </p:nvSpPr>
        <p:spPr bwMode="auto">
          <a:xfrm>
            <a:off x="457200" y="206375"/>
            <a:ext cx="2971800" cy="338138"/>
          </a:xfrm>
          <a:prstGeom prst="rect">
            <a:avLst/>
          </a:prstGeom>
          <a:noFill/>
          <a:ln w="9525">
            <a:noFill/>
            <a:miter lim="800000"/>
            <a:headEnd/>
            <a:tailEnd/>
          </a:ln>
        </p:spPr>
        <p:txBody>
          <a:bodyPr>
            <a:spAutoFit/>
          </a:bodyPr>
          <a:lstStyle/>
          <a:p>
            <a:r>
              <a:rPr lang="en-US" sz="1600" b="1">
                <a:latin typeface="Arial" charset="0"/>
                <a:cs typeface="Arial" charset="0"/>
              </a:rPr>
              <a:t>Dead weight safety valve </a:t>
            </a:r>
            <a:endParaRPr lang="en-US" sz="1600">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
            <a:ext cx="8534400" cy="6740525"/>
          </a:xfrm>
          <a:prstGeom prst="rect">
            <a:avLst/>
          </a:prstGeom>
          <a:noFill/>
        </p:spPr>
        <p:txBody>
          <a:bodyPr>
            <a:spAutoFit/>
          </a:bodyPr>
          <a:lstStyle/>
          <a:p>
            <a:pPr>
              <a:defRPr/>
            </a:pPr>
            <a:r>
              <a:rPr lang="en-US" sz="1600" b="1" dirty="0">
                <a:latin typeface="Arial" pitchFamily="34" charset="0"/>
                <a:cs typeface="Arial" pitchFamily="34" charset="0"/>
              </a:rPr>
              <a:t>Cochran Boiler Specification:</a:t>
            </a:r>
          </a:p>
          <a:p>
            <a:pPr marL="285750" indent="-285750">
              <a:buFont typeface="Arial" pitchFamily="34" charset="0"/>
              <a:buChar char="•"/>
              <a:defRPr/>
            </a:pPr>
            <a:r>
              <a:rPr lang="en-US" sz="1600" dirty="0">
                <a:latin typeface="Arial" pitchFamily="34" charset="0"/>
                <a:cs typeface="Arial" pitchFamily="34" charset="0"/>
              </a:rPr>
              <a:t>Shell diameter : 2.75 m</a:t>
            </a:r>
          </a:p>
          <a:p>
            <a:pPr marL="285750" indent="-285750">
              <a:buFont typeface="Arial" pitchFamily="34" charset="0"/>
              <a:buChar char="•"/>
              <a:defRPr/>
            </a:pPr>
            <a:r>
              <a:rPr lang="en-US" sz="1600" dirty="0">
                <a:latin typeface="Arial" pitchFamily="34" charset="0"/>
                <a:cs typeface="Arial" pitchFamily="34" charset="0"/>
              </a:rPr>
              <a:t>Height : 5.75 m</a:t>
            </a:r>
          </a:p>
          <a:p>
            <a:pPr marL="285750" indent="-285750">
              <a:buFont typeface="Arial" pitchFamily="34" charset="0"/>
              <a:buChar char="•"/>
              <a:defRPr/>
            </a:pPr>
            <a:r>
              <a:rPr lang="en-US" sz="1600" dirty="0">
                <a:latin typeface="Arial" pitchFamily="34" charset="0"/>
                <a:cs typeface="Arial" pitchFamily="34" charset="0"/>
              </a:rPr>
              <a:t>Working pressure : 6.5 bar (Maximum 15 bar)</a:t>
            </a:r>
          </a:p>
          <a:p>
            <a:pPr marL="285750" indent="-285750">
              <a:buFont typeface="Arial" pitchFamily="34" charset="0"/>
              <a:buChar char="•"/>
              <a:defRPr/>
            </a:pPr>
            <a:r>
              <a:rPr lang="en-US" sz="1600" dirty="0">
                <a:latin typeface="Arial" pitchFamily="34" charset="0"/>
                <a:cs typeface="Arial" pitchFamily="34" charset="0"/>
              </a:rPr>
              <a:t>Steam capacity : 3500 kg/</a:t>
            </a:r>
            <a:r>
              <a:rPr lang="en-US" sz="1600" dirty="0" err="1">
                <a:latin typeface="Arial" pitchFamily="34" charset="0"/>
                <a:cs typeface="Arial" pitchFamily="34" charset="0"/>
              </a:rPr>
              <a:t>hr</a:t>
            </a:r>
            <a:r>
              <a:rPr lang="en-US" sz="1600" dirty="0">
                <a:latin typeface="Arial" pitchFamily="34" charset="0"/>
                <a:cs typeface="Arial" pitchFamily="34" charset="0"/>
              </a:rPr>
              <a:t> (Maximum 4000 kg/</a:t>
            </a:r>
            <a:r>
              <a:rPr lang="en-US" sz="1600" dirty="0" err="1">
                <a:latin typeface="Arial" pitchFamily="34" charset="0"/>
                <a:cs typeface="Arial" pitchFamily="34" charset="0"/>
              </a:rPr>
              <a:t>hr</a:t>
            </a:r>
            <a:r>
              <a:rPr lang="en-US" sz="1600" dirty="0">
                <a:latin typeface="Arial" pitchFamily="34" charset="0"/>
                <a:cs typeface="Arial" pitchFamily="34" charset="0"/>
              </a:rPr>
              <a:t>)</a:t>
            </a:r>
          </a:p>
          <a:p>
            <a:pPr marL="285750" indent="-285750">
              <a:buFont typeface="Arial" pitchFamily="34" charset="0"/>
              <a:buChar char="•"/>
              <a:defRPr/>
            </a:pPr>
            <a:r>
              <a:rPr lang="en-US" sz="1600" dirty="0">
                <a:latin typeface="Arial" pitchFamily="34" charset="0"/>
                <a:cs typeface="Arial" pitchFamily="34" charset="0"/>
              </a:rPr>
              <a:t>Heating surface area : 120 m</a:t>
            </a:r>
            <a:r>
              <a:rPr lang="en-US" sz="1600" baseline="30000" dirty="0">
                <a:latin typeface="Arial" pitchFamily="34" charset="0"/>
                <a:cs typeface="Arial" pitchFamily="34" charset="0"/>
              </a:rPr>
              <a:t>2</a:t>
            </a:r>
          </a:p>
          <a:p>
            <a:pPr marL="285750" indent="-285750">
              <a:buFont typeface="Arial" pitchFamily="34" charset="0"/>
              <a:buChar char="•"/>
              <a:defRPr/>
            </a:pPr>
            <a:r>
              <a:rPr lang="en-US" sz="1600" dirty="0">
                <a:latin typeface="Arial" pitchFamily="34" charset="0"/>
                <a:cs typeface="Arial" pitchFamily="34" charset="0"/>
              </a:rPr>
              <a:t>Efficiency : 70% to 75%</a:t>
            </a:r>
          </a:p>
          <a:p>
            <a:pPr marL="285750" indent="-285750">
              <a:buFont typeface="Arial" pitchFamily="34" charset="0"/>
              <a:buChar char="•"/>
              <a:defRPr/>
            </a:pPr>
            <a:endParaRPr lang="en-US" sz="1600" dirty="0">
              <a:latin typeface="Arial" pitchFamily="34" charset="0"/>
              <a:cs typeface="Arial" pitchFamily="34" charset="0"/>
            </a:endParaRPr>
          </a:p>
          <a:p>
            <a:pPr>
              <a:defRPr/>
            </a:pPr>
            <a:r>
              <a:rPr lang="en-US" sz="1600" b="1" dirty="0">
                <a:latin typeface="Arial" pitchFamily="34" charset="0"/>
                <a:cs typeface="Arial" pitchFamily="34" charset="0"/>
              </a:rPr>
              <a:t>Characteristics:</a:t>
            </a:r>
            <a:endParaRPr lang="en-US" sz="1600" dirty="0">
              <a:latin typeface="Arial" pitchFamily="34" charset="0"/>
              <a:cs typeface="Arial" pitchFamily="34" charset="0"/>
            </a:endParaRPr>
          </a:p>
          <a:p>
            <a:pPr marL="285750" indent="-285750">
              <a:buFont typeface="Arial" pitchFamily="34" charset="0"/>
              <a:buChar char="•"/>
              <a:defRPr/>
            </a:pPr>
            <a:r>
              <a:rPr lang="en-US" sz="1600" dirty="0">
                <a:latin typeface="Arial" pitchFamily="34" charset="0"/>
                <a:cs typeface="Arial" pitchFamily="34" charset="0"/>
              </a:rPr>
              <a:t>Vertical boiler</a:t>
            </a:r>
          </a:p>
          <a:p>
            <a:pPr marL="285750" indent="-285750">
              <a:buFont typeface="Arial" pitchFamily="34" charset="0"/>
              <a:buChar char="•"/>
              <a:defRPr/>
            </a:pPr>
            <a:r>
              <a:rPr lang="en-US" sz="1600" dirty="0">
                <a:latin typeface="Arial" pitchFamily="34" charset="0"/>
                <a:cs typeface="Arial" pitchFamily="34" charset="0"/>
              </a:rPr>
              <a:t>Fire tube boiler</a:t>
            </a:r>
          </a:p>
          <a:p>
            <a:pPr marL="285750" indent="-285750">
              <a:buFont typeface="Arial" pitchFamily="34" charset="0"/>
              <a:buChar char="•"/>
              <a:defRPr/>
            </a:pPr>
            <a:r>
              <a:rPr lang="en-US" sz="1600" dirty="0">
                <a:latin typeface="Arial" pitchFamily="34" charset="0"/>
                <a:cs typeface="Arial" pitchFamily="34" charset="0"/>
              </a:rPr>
              <a:t>Number of tubes are 160 to 165</a:t>
            </a:r>
          </a:p>
          <a:p>
            <a:pPr marL="285750" indent="-285750">
              <a:buFont typeface="Arial" pitchFamily="34" charset="0"/>
              <a:buChar char="•"/>
              <a:defRPr/>
            </a:pPr>
            <a:r>
              <a:rPr lang="en-US" sz="1600" dirty="0">
                <a:latin typeface="Arial" pitchFamily="34" charset="0"/>
                <a:cs typeface="Arial" pitchFamily="34" charset="0"/>
              </a:rPr>
              <a:t>Tube diameter is 60 to 62 mm</a:t>
            </a:r>
          </a:p>
          <a:p>
            <a:pPr marL="285750" indent="-285750">
              <a:buFont typeface="Arial" pitchFamily="34" charset="0"/>
              <a:buChar char="•"/>
              <a:defRPr/>
            </a:pPr>
            <a:r>
              <a:rPr lang="en-US" sz="1600" dirty="0">
                <a:latin typeface="Arial" pitchFamily="34" charset="0"/>
                <a:cs typeface="Arial" pitchFamily="34" charset="0"/>
              </a:rPr>
              <a:t>Internally fired</a:t>
            </a:r>
          </a:p>
          <a:p>
            <a:pPr marL="285750" indent="-285750">
              <a:buFont typeface="Arial" pitchFamily="34" charset="0"/>
              <a:buChar char="•"/>
              <a:defRPr/>
            </a:pPr>
            <a:r>
              <a:rPr lang="en-US" sz="1600" dirty="0">
                <a:latin typeface="Arial" pitchFamily="34" charset="0"/>
                <a:cs typeface="Arial" pitchFamily="34" charset="0"/>
              </a:rPr>
              <a:t>Natural circulation</a:t>
            </a:r>
          </a:p>
          <a:p>
            <a:pPr marL="285750" indent="-285750">
              <a:buFont typeface="Arial" pitchFamily="34" charset="0"/>
              <a:buChar char="•"/>
              <a:defRPr/>
            </a:pPr>
            <a:endParaRPr lang="en-US" sz="1600" dirty="0">
              <a:latin typeface="Arial" pitchFamily="34" charset="0"/>
              <a:cs typeface="Arial" pitchFamily="34" charset="0"/>
            </a:endParaRPr>
          </a:p>
          <a:p>
            <a:pPr>
              <a:defRPr/>
            </a:pPr>
            <a:r>
              <a:rPr lang="en-US" sz="1600" b="1" dirty="0">
                <a:latin typeface="Arial" pitchFamily="34" charset="0"/>
                <a:cs typeface="Arial" pitchFamily="34" charset="0"/>
              </a:rPr>
              <a:t>Advantages: </a:t>
            </a:r>
            <a:endParaRPr lang="en-US" sz="1600" dirty="0">
              <a:latin typeface="Arial" pitchFamily="34" charset="0"/>
              <a:cs typeface="Arial" pitchFamily="34" charset="0"/>
            </a:endParaRPr>
          </a:p>
          <a:p>
            <a:pPr marL="285750" indent="-285750">
              <a:buFont typeface="Arial" pitchFamily="34" charset="0"/>
              <a:buChar char="•"/>
              <a:defRPr/>
            </a:pPr>
            <a:r>
              <a:rPr lang="en-US" sz="1600" dirty="0">
                <a:latin typeface="Arial" pitchFamily="34" charset="0"/>
                <a:cs typeface="Arial" pitchFamily="34" charset="0"/>
              </a:rPr>
              <a:t>Minimum floor area</a:t>
            </a:r>
          </a:p>
          <a:p>
            <a:pPr marL="285750" indent="-285750">
              <a:buFont typeface="Arial" pitchFamily="34" charset="0"/>
              <a:buChar char="•"/>
              <a:defRPr/>
            </a:pPr>
            <a:r>
              <a:rPr lang="en-US" sz="1600" dirty="0">
                <a:latin typeface="Arial" pitchFamily="34" charset="0"/>
                <a:cs typeface="Arial" pitchFamily="34" charset="0"/>
              </a:rPr>
              <a:t>Cost of construction is low</a:t>
            </a:r>
          </a:p>
          <a:p>
            <a:pPr marL="285750" indent="-285750">
              <a:buFont typeface="Arial" pitchFamily="34" charset="0"/>
              <a:buChar char="•"/>
              <a:defRPr/>
            </a:pPr>
            <a:r>
              <a:rPr lang="en-US" sz="1600" dirty="0">
                <a:latin typeface="Arial" pitchFamily="34" charset="0"/>
                <a:cs typeface="Arial" pitchFamily="34" charset="0"/>
              </a:rPr>
              <a:t>It can be moved and setup readily in different locations</a:t>
            </a:r>
          </a:p>
          <a:p>
            <a:pPr marL="285750" indent="-285750">
              <a:buFont typeface="Arial" pitchFamily="34" charset="0"/>
              <a:buChar char="•"/>
              <a:defRPr/>
            </a:pPr>
            <a:r>
              <a:rPr lang="en-US" sz="1600" dirty="0">
                <a:latin typeface="Arial" pitchFamily="34" charset="0"/>
                <a:cs typeface="Arial" pitchFamily="34" charset="0"/>
              </a:rPr>
              <a:t>It has self contained furnace</a:t>
            </a:r>
          </a:p>
          <a:p>
            <a:pPr marL="285750" indent="-285750">
              <a:buFont typeface="Arial" pitchFamily="34" charset="0"/>
              <a:buChar char="•"/>
              <a:defRPr/>
            </a:pPr>
            <a:endParaRPr lang="en-US" sz="1600" dirty="0">
              <a:latin typeface="Arial" pitchFamily="34" charset="0"/>
              <a:cs typeface="Arial" pitchFamily="34" charset="0"/>
            </a:endParaRPr>
          </a:p>
          <a:p>
            <a:pPr>
              <a:defRPr/>
            </a:pPr>
            <a:r>
              <a:rPr lang="en-US" sz="1600" b="1" dirty="0">
                <a:latin typeface="Arial" pitchFamily="34" charset="0"/>
                <a:cs typeface="Arial" pitchFamily="34" charset="0"/>
              </a:rPr>
              <a:t>Disadvantages:</a:t>
            </a:r>
            <a:endParaRPr lang="en-US" sz="1600" dirty="0">
              <a:latin typeface="Arial" pitchFamily="34" charset="0"/>
              <a:cs typeface="Arial" pitchFamily="34" charset="0"/>
            </a:endParaRPr>
          </a:p>
          <a:p>
            <a:pPr marL="285750" indent="-285750">
              <a:buFont typeface="Arial" pitchFamily="34" charset="0"/>
              <a:buChar char="•"/>
              <a:defRPr/>
            </a:pPr>
            <a:r>
              <a:rPr lang="en-US" sz="1600" dirty="0">
                <a:latin typeface="Arial" pitchFamily="34" charset="0"/>
                <a:cs typeface="Arial" pitchFamily="34" charset="0"/>
              </a:rPr>
              <a:t>Steam raising capacity is less</a:t>
            </a:r>
          </a:p>
          <a:p>
            <a:pPr marL="285750" indent="-285750">
              <a:buFont typeface="Arial" pitchFamily="34" charset="0"/>
              <a:buChar char="•"/>
              <a:defRPr/>
            </a:pPr>
            <a:r>
              <a:rPr lang="en-US" sz="1600" dirty="0">
                <a:latin typeface="Arial" pitchFamily="34" charset="0"/>
                <a:cs typeface="Arial" pitchFamily="34" charset="0"/>
              </a:rPr>
              <a:t>Difficulty in cleaning and inspection</a:t>
            </a:r>
          </a:p>
          <a:p>
            <a:pPr marL="285750" indent="-285750">
              <a:buFont typeface="Arial" pitchFamily="34" charset="0"/>
              <a:buChar char="•"/>
              <a:defRPr/>
            </a:pPr>
            <a:r>
              <a:rPr lang="en-US" sz="1600" dirty="0">
                <a:latin typeface="Arial" pitchFamily="34" charset="0"/>
                <a:cs typeface="Arial" pitchFamily="34" charset="0"/>
              </a:rPr>
              <a:t>The capacity and pressure are limited</a:t>
            </a:r>
          </a:p>
          <a:p>
            <a:pPr marL="285750" indent="-285750">
              <a:buFont typeface="Arial" pitchFamily="34" charset="0"/>
              <a:buChar char="•"/>
              <a:defRPr/>
            </a:pPr>
            <a:r>
              <a:rPr lang="en-US" sz="1600" dirty="0">
                <a:latin typeface="Arial" pitchFamily="34" charset="0"/>
                <a:cs typeface="Arial" pitchFamily="34" charset="0"/>
              </a:rPr>
              <a:t>The boiler requires high head room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p:cNvPicPr>
            <a:picLocks noChangeAspect="1" noChangeArrowheads="1"/>
          </p:cNvPicPr>
          <p:nvPr/>
        </p:nvPicPr>
        <p:blipFill>
          <a:blip r:embed="rId2"/>
          <a:srcRect l="9795" t="21411" r="15469" b="10847"/>
          <a:stretch>
            <a:fillRect/>
          </a:stretch>
        </p:blipFill>
        <p:spPr bwMode="auto">
          <a:xfrm>
            <a:off x="76200" y="187325"/>
            <a:ext cx="6019800" cy="4616450"/>
          </a:xfrm>
          <a:prstGeom prst="rect">
            <a:avLst/>
          </a:prstGeom>
          <a:noFill/>
          <a:ln w="9525">
            <a:noFill/>
            <a:miter lim="800000"/>
            <a:headEnd/>
            <a:tailEnd/>
          </a:ln>
        </p:spPr>
      </p:pic>
      <p:sp>
        <p:nvSpPr>
          <p:cNvPr id="3" name="TextBox 2"/>
          <p:cNvSpPr txBox="1"/>
          <p:nvPr/>
        </p:nvSpPr>
        <p:spPr>
          <a:xfrm>
            <a:off x="198438" y="5059363"/>
            <a:ext cx="8259762" cy="1570037"/>
          </a:xfrm>
          <a:prstGeom prst="rect">
            <a:avLst/>
          </a:prstGeom>
          <a:noFill/>
        </p:spPr>
        <p:txBody>
          <a:bodyPr>
            <a:spAutoFit/>
          </a:bodyPr>
          <a:lstStyle/>
          <a:p>
            <a:pPr>
              <a:defRPr/>
            </a:pPr>
            <a:r>
              <a:rPr lang="en-US" sz="1600" b="1" dirty="0">
                <a:latin typeface="Arial" pitchFamily="34" charset="0"/>
                <a:cs typeface="Arial" pitchFamily="34" charset="0"/>
              </a:rPr>
              <a:t>Advantage:</a:t>
            </a:r>
          </a:p>
          <a:p>
            <a:pPr marL="285750" indent="-285750">
              <a:buFont typeface="Arial" pitchFamily="34" charset="0"/>
              <a:buChar char="•"/>
              <a:defRPr/>
            </a:pPr>
            <a:r>
              <a:rPr lang="en-US" sz="1600" dirty="0">
                <a:latin typeface="Arial" pitchFamily="34" charset="0"/>
                <a:cs typeface="Arial" pitchFamily="34" charset="0"/>
              </a:rPr>
              <a:t>It is very suitable valve for stationary boiler.</a:t>
            </a:r>
          </a:p>
          <a:p>
            <a:pPr>
              <a:defRPr/>
            </a:pPr>
            <a:endParaRPr lang="en-US" sz="1600" b="1" dirty="0">
              <a:latin typeface="Arial" pitchFamily="34" charset="0"/>
              <a:cs typeface="Arial" pitchFamily="34" charset="0"/>
            </a:endParaRPr>
          </a:p>
          <a:p>
            <a:pPr>
              <a:defRPr/>
            </a:pPr>
            <a:r>
              <a:rPr lang="en-US" sz="1600" b="1" dirty="0">
                <a:latin typeface="Arial" pitchFamily="34" charset="0"/>
                <a:cs typeface="Arial" pitchFamily="34" charset="0"/>
              </a:rPr>
              <a:t>Disadvantage </a:t>
            </a:r>
          </a:p>
          <a:p>
            <a:pPr marL="285750" indent="-285750">
              <a:buFont typeface="Arial" pitchFamily="34" charset="0"/>
              <a:buChar char="•"/>
              <a:defRPr/>
            </a:pPr>
            <a:r>
              <a:rPr lang="en-US" sz="1600" dirty="0">
                <a:latin typeface="Arial" pitchFamily="34" charset="0"/>
                <a:cs typeface="Arial" pitchFamily="34" charset="0"/>
              </a:rPr>
              <a:t>The effect of small addition of the weight is magnified considerably in its action on the valve.</a:t>
            </a:r>
          </a:p>
        </p:txBody>
      </p:sp>
      <p:sp>
        <p:nvSpPr>
          <p:cNvPr id="4" name="TextBox 1"/>
          <p:cNvSpPr txBox="1">
            <a:spLocks noChangeArrowheads="1"/>
          </p:cNvSpPr>
          <p:nvPr/>
        </p:nvSpPr>
        <p:spPr bwMode="auto">
          <a:xfrm>
            <a:off x="6096000" y="206375"/>
            <a:ext cx="2971800"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US" sz="1600" b="1" dirty="0" smtClean="0">
                <a:latin typeface="Arial" charset="0"/>
                <a:cs typeface="Arial" charset="0"/>
              </a:rPr>
              <a:t>Construction:</a:t>
            </a:r>
          </a:p>
          <a:p>
            <a:pPr marL="285750" indent="-285750">
              <a:buFont typeface="Arial" pitchFamily="34" charset="0"/>
              <a:buChar char="•"/>
              <a:defRPr/>
            </a:pPr>
            <a:r>
              <a:rPr lang="en-US" sz="1600" dirty="0" smtClean="0">
                <a:latin typeface="Arial" charset="0"/>
                <a:cs typeface="Arial" charset="0"/>
              </a:rPr>
              <a:t>It consists of a valve body with a flange fixed to the steam boiler. </a:t>
            </a:r>
          </a:p>
          <a:p>
            <a:pPr marL="285750" indent="-285750">
              <a:buFont typeface="Arial" pitchFamily="34" charset="0"/>
              <a:buChar char="•"/>
              <a:defRPr/>
            </a:pPr>
            <a:r>
              <a:rPr lang="en-US" sz="1600" dirty="0" smtClean="0">
                <a:latin typeface="Arial" charset="0"/>
                <a:cs typeface="Arial" charset="0"/>
              </a:rPr>
              <a:t>The bronze valve seat is screwed to the body and the valve is also made of bronze.</a:t>
            </a:r>
          </a:p>
        </p:txBody>
      </p:sp>
      <p:pic>
        <p:nvPicPr>
          <p:cNvPr id="32773" name="Picture 1"/>
          <p:cNvPicPr>
            <a:picLocks noChangeAspect="1"/>
          </p:cNvPicPr>
          <p:nvPr/>
        </p:nvPicPr>
        <p:blipFill>
          <a:blip r:embed="rId3"/>
          <a:srcRect t="17482" r="50000" b="16640"/>
          <a:stretch>
            <a:fillRect/>
          </a:stretch>
        </p:blipFill>
        <p:spPr bwMode="auto">
          <a:xfrm>
            <a:off x="5210175" y="2895600"/>
            <a:ext cx="3913188"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p:cNvPicPr>
          <p:nvPr/>
        </p:nvPicPr>
        <p:blipFill>
          <a:blip r:embed="rId2"/>
          <a:srcRect l="20317" t="19714" r="37778" b="17049"/>
          <a:stretch>
            <a:fillRect/>
          </a:stretch>
        </p:blipFill>
        <p:spPr bwMode="auto">
          <a:xfrm>
            <a:off x="5522913" y="3709988"/>
            <a:ext cx="3338512" cy="3148012"/>
          </a:xfrm>
          <a:prstGeom prst="rect">
            <a:avLst/>
          </a:prstGeom>
          <a:noFill/>
          <a:ln w="9525">
            <a:noFill/>
            <a:miter lim="800000"/>
            <a:headEnd/>
            <a:tailEnd/>
          </a:ln>
        </p:spPr>
      </p:pic>
      <p:pic>
        <p:nvPicPr>
          <p:cNvPr id="33795" name="Picture 5"/>
          <p:cNvPicPr>
            <a:picLocks noChangeAspect="1" noChangeArrowheads="1"/>
          </p:cNvPicPr>
          <p:nvPr/>
        </p:nvPicPr>
        <p:blipFill>
          <a:blip r:embed="rId3"/>
          <a:srcRect l="14551" t="7291" r="19331" b="11226"/>
          <a:stretch>
            <a:fillRect/>
          </a:stretch>
        </p:blipFill>
        <p:spPr bwMode="auto">
          <a:xfrm>
            <a:off x="76200" y="98425"/>
            <a:ext cx="5141913" cy="4625975"/>
          </a:xfrm>
          <a:prstGeom prst="rect">
            <a:avLst/>
          </a:prstGeom>
          <a:noFill/>
          <a:ln w="9525">
            <a:noFill/>
            <a:miter lim="800000"/>
            <a:headEnd/>
            <a:tailEnd/>
          </a:ln>
        </p:spPr>
      </p:pic>
      <p:sp>
        <p:nvSpPr>
          <p:cNvPr id="3" name="TextBox 2"/>
          <p:cNvSpPr txBox="1"/>
          <p:nvPr/>
        </p:nvSpPr>
        <p:spPr>
          <a:xfrm>
            <a:off x="198438" y="5059363"/>
            <a:ext cx="4130675" cy="1570037"/>
          </a:xfrm>
          <a:prstGeom prst="rect">
            <a:avLst/>
          </a:prstGeom>
          <a:noFill/>
        </p:spPr>
        <p:txBody>
          <a:bodyPr>
            <a:spAutoFit/>
          </a:bodyPr>
          <a:lstStyle/>
          <a:p>
            <a:pPr>
              <a:defRPr/>
            </a:pPr>
            <a:r>
              <a:rPr lang="en-US" sz="1600" b="1" dirty="0">
                <a:latin typeface="Arial" pitchFamily="34" charset="0"/>
                <a:cs typeface="Arial" pitchFamily="34" charset="0"/>
              </a:rPr>
              <a:t>Advantage:</a:t>
            </a:r>
          </a:p>
          <a:p>
            <a:pPr marL="285750" indent="-285750">
              <a:buFont typeface="Arial" pitchFamily="34" charset="0"/>
              <a:buChar char="•"/>
              <a:defRPr/>
            </a:pPr>
            <a:r>
              <a:rPr lang="en-US" sz="1600" dirty="0">
                <a:latin typeface="Arial" pitchFamily="34" charset="0"/>
                <a:cs typeface="Arial" pitchFamily="34" charset="0"/>
              </a:rPr>
              <a:t>It is not affected by jerks and vibrations</a:t>
            </a:r>
          </a:p>
          <a:p>
            <a:pPr marL="285750" indent="-285750">
              <a:buFont typeface="Arial" pitchFamily="34" charset="0"/>
              <a:buChar char="•"/>
              <a:defRPr/>
            </a:pPr>
            <a:r>
              <a:rPr lang="en-US" sz="1600" dirty="0">
                <a:latin typeface="Arial" pitchFamily="34" charset="0"/>
                <a:cs typeface="Arial" pitchFamily="34" charset="0"/>
              </a:rPr>
              <a:t>Heavy weights are eliminated</a:t>
            </a:r>
          </a:p>
          <a:p>
            <a:pPr marL="285750" indent="-285750">
              <a:buFont typeface="Arial" pitchFamily="34" charset="0"/>
              <a:buChar char="•"/>
              <a:defRPr/>
            </a:pPr>
            <a:r>
              <a:rPr lang="en-US" sz="1600" dirty="0">
                <a:latin typeface="Arial" pitchFamily="34" charset="0"/>
                <a:cs typeface="Arial" pitchFamily="34" charset="0"/>
              </a:rPr>
              <a:t>Maintenance and examination is easy</a:t>
            </a:r>
          </a:p>
          <a:p>
            <a:pPr>
              <a:defRPr/>
            </a:pPr>
            <a:endParaRPr lang="en-US" sz="1600" b="1" dirty="0">
              <a:latin typeface="Arial" pitchFamily="34" charset="0"/>
              <a:cs typeface="Arial" pitchFamily="34" charset="0"/>
            </a:endParaRPr>
          </a:p>
          <a:p>
            <a:pPr>
              <a:defRPr/>
            </a:pPr>
            <a:endParaRPr lang="en-US" sz="1600" b="1" dirty="0">
              <a:latin typeface="Arial" pitchFamily="34" charset="0"/>
              <a:cs typeface="Arial" pitchFamily="34" charset="0"/>
            </a:endParaRPr>
          </a:p>
        </p:txBody>
      </p:sp>
      <p:sp>
        <p:nvSpPr>
          <p:cNvPr id="4" name="TextBox 1"/>
          <p:cNvSpPr txBox="1">
            <a:spLocks noChangeArrowheads="1"/>
          </p:cNvSpPr>
          <p:nvPr/>
        </p:nvSpPr>
        <p:spPr bwMode="auto">
          <a:xfrm>
            <a:off x="6096000" y="-76200"/>
            <a:ext cx="2971800" cy="378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US" sz="1600" b="1" dirty="0" smtClean="0">
                <a:latin typeface="Arial" charset="0"/>
                <a:cs typeface="Arial" charset="0"/>
              </a:rPr>
              <a:t>Construction:</a:t>
            </a:r>
          </a:p>
          <a:p>
            <a:pPr marL="285750" indent="-285750">
              <a:buFont typeface="Arial" pitchFamily="34" charset="0"/>
              <a:buChar char="•"/>
              <a:defRPr/>
            </a:pPr>
            <a:r>
              <a:rPr lang="en-US" sz="1600" dirty="0" smtClean="0">
                <a:latin typeface="Arial" charset="0"/>
                <a:cs typeface="Arial" charset="0"/>
              </a:rPr>
              <a:t>It consists of a cast iron body connected to the top of a boiler.</a:t>
            </a:r>
          </a:p>
          <a:p>
            <a:pPr marL="285750" indent="-285750">
              <a:buFont typeface="Arial" pitchFamily="34" charset="0"/>
              <a:buChar char="•"/>
              <a:defRPr/>
            </a:pPr>
            <a:r>
              <a:rPr lang="en-US" sz="1600" dirty="0" smtClean="0">
                <a:latin typeface="Arial" charset="0"/>
                <a:cs typeface="Arial" charset="0"/>
              </a:rPr>
              <a:t>It is loaded with spring made of round or square spring steel rod in helical form.</a:t>
            </a:r>
          </a:p>
          <a:p>
            <a:pPr marL="285750" indent="-285750">
              <a:buFont typeface="Arial" pitchFamily="34" charset="0"/>
              <a:buChar char="•"/>
              <a:defRPr/>
            </a:pPr>
            <a:r>
              <a:rPr lang="en-US" sz="1600" dirty="0" smtClean="0">
                <a:latin typeface="Arial" charset="0"/>
                <a:cs typeface="Arial" charset="0"/>
              </a:rPr>
              <a:t>It may be in tension or compression, as the steam pressure acts along the axis of the spring. </a:t>
            </a:r>
          </a:p>
          <a:p>
            <a:pPr marL="285750" indent="-285750">
              <a:buFont typeface="Arial" pitchFamily="34" charset="0"/>
              <a:buChar char="•"/>
              <a:defRPr/>
            </a:pPr>
            <a:r>
              <a:rPr lang="en-US" sz="1600" dirty="0" smtClean="0">
                <a:latin typeface="Arial" charset="0"/>
                <a:cs typeface="Arial" charset="0"/>
              </a:rPr>
              <a:t>In actual practice, the spring is placed in compression.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a:srcRect/>
          <a:stretch>
            <a:fillRect/>
          </a:stretch>
        </p:blipFill>
        <p:spPr bwMode="auto">
          <a:xfrm>
            <a:off x="1905000" y="611188"/>
            <a:ext cx="5715000" cy="6094412"/>
          </a:xfrm>
          <a:prstGeom prst="rect">
            <a:avLst/>
          </a:prstGeom>
          <a:noFill/>
          <a:ln w="9525">
            <a:noFill/>
            <a:miter lim="800000"/>
            <a:headEnd/>
            <a:tailEnd/>
          </a:ln>
        </p:spPr>
      </p:pic>
      <p:sp>
        <p:nvSpPr>
          <p:cNvPr id="34819" name="TextBox 2"/>
          <p:cNvSpPr txBox="1">
            <a:spLocks noChangeArrowheads="1"/>
          </p:cNvSpPr>
          <p:nvPr/>
        </p:nvSpPr>
        <p:spPr bwMode="auto">
          <a:xfrm>
            <a:off x="198438" y="76200"/>
            <a:ext cx="4130675" cy="830263"/>
          </a:xfrm>
          <a:prstGeom prst="rect">
            <a:avLst/>
          </a:prstGeom>
          <a:noFill/>
          <a:ln w="9525">
            <a:noFill/>
            <a:miter lim="800000"/>
            <a:headEnd/>
            <a:tailEnd/>
          </a:ln>
        </p:spPr>
        <p:txBody>
          <a:bodyPr>
            <a:spAutoFit/>
          </a:bodyPr>
          <a:lstStyle/>
          <a:p>
            <a:r>
              <a:rPr lang="en-US" sz="1600" b="1">
                <a:latin typeface="Arial" charset="0"/>
                <a:cs typeface="Arial" charset="0"/>
              </a:rPr>
              <a:t>Spring Loaded Safety Valve</a:t>
            </a:r>
            <a:endParaRPr lang="en-US" sz="1600">
              <a:latin typeface="Arial" charset="0"/>
              <a:cs typeface="Arial" charset="0"/>
            </a:endParaRPr>
          </a:p>
          <a:p>
            <a:endParaRPr lang="en-US" sz="1600" b="1">
              <a:latin typeface="Arial" charset="0"/>
              <a:cs typeface="Arial" charset="0"/>
            </a:endParaRPr>
          </a:p>
          <a:p>
            <a:endParaRPr lang="en-US" sz="1600" b="1">
              <a:latin typeface="Arial"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p:cNvPicPr>
            <a:picLocks noChangeAspect="1" noChangeArrowheads="1"/>
          </p:cNvPicPr>
          <p:nvPr/>
        </p:nvPicPr>
        <p:blipFill>
          <a:blip r:embed="rId2"/>
          <a:srcRect l="10620" t="7794" r="15634" b="10764"/>
          <a:stretch>
            <a:fillRect/>
          </a:stretch>
        </p:blipFill>
        <p:spPr bwMode="auto">
          <a:xfrm>
            <a:off x="76200" y="76200"/>
            <a:ext cx="6270625" cy="5105400"/>
          </a:xfrm>
          <a:prstGeom prst="rect">
            <a:avLst/>
          </a:prstGeom>
          <a:noFill/>
          <a:ln w="9525">
            <a:noFill/>
            <a:miter lim="800000"/>
            <a:headEnd/>
            <a:tailEnd/>
          </a:ln>
        </p:spPr>
      </p:pic>
      <p:sp>
        <p:nvSpPr>
          <p:cNvPr id="3" name="TextBox 1"/>
          <p:cNvSpPr txBox="1">
            <a:spLocks noChangeArrowheads="1"/>
          </p:cNvSpPr>
          <p:nvPr/>
        </p:nvSpPr>
        <p:spPr bwMode="auto">
          <a:xfrm>
            <a:off x="6172200" y="481013"/>
            <a:ext cx="2971800" cy="280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US" sz="1600" b="1" dirty="0" smtClean="0">
                <a:latin typeface="Arial" charset="0"/>
                <a:cs typeface="Arial" charset="0"/>
              </a:rPr>
              <a:t>Construction:</a:t>
            </a:r>
          </a:p>
          <a:p>
            <a:pPr marL="285750" indent="-285750">
              <a:buFont typeface="Arial" pitchFamily="34" charset="0"/>
              <a:buChar char="•"/>
              <a:defRPr/>
            </a:pPr>
            <a:r>
              <a:rPr lang="en-US" sz="1600" dirty="0" smtClean="0">
                <a:latin typeface="Arial" charset="0"/>
                <a:cs typeface="Arial" charset="0"/>
              </a:rPr>
              <a:t>It is a combination of two valves, one of which is the lever safety valve which blows off steam when the working pressure of steam exceeds. </a:t>
            </a:r>
          </a:p>
          <a:p>
            <a:pPr marL="285750" indent="-285750">
              <a:buFont typeface="Arial" pitchFamily="34" charset="0"/>
              <a:buChar char="•"/>
              <a:defRPr/>
            </a:pPr>
            <a:r>
              <a:rPr lang="en-US" sz="1600" dirty="0" smtClean="0">
                <a:latin typeface="Arial" charset="0"/>
                <a:cs typeface="Arial" charset="0"/>
              </a:rPr>
              <a:t>The second valve operates by blowing off the steam when the water level becomes too low.</a:t>
            </a:r>
          </a:p>
        </p:txBody>
      </p:sp>
      <p:sp>
        <p:nvSpPr>
          <p:cNvPr id="4" name="TextBox 3"/>
          <p:cNvSpPr txBox="1"/>
          <p:nvPr/>
        </p:nvSpPr>
        <p:spPr>
          <a:xfrm>
            <a:off x="198438" y="5170488"/>
            <a:ext cx="8259762" cy="1077912"/>
          </a:xfrm>
          <a:prstGeom prst="rect">
            <a:avLst/>
          </a:prstGeom>
          <a:noFill/>
        </p:spPr>
        <p:txBody>
          <a:bodyPr>
            <a:spAutoFit/>
          </a:bodyPr>
          <a:lstStyle/>
          <a:p>
            <a:pPr>
              <a:defRPr/>
            </a:pPr>
            <a:r>
              <a:rPr lang="en-US" sz="1600" b="1" dirty="0">
                <a:latin typeface="Arial" pitchFamily="34" charset="0"/>
                <a:cs typeface="Arial" pitchFamily="34" charset="0"/>
              </a:rPr>
              <a:t>Advantage:</a:t>
            </a:r>
          </a:p>
          <a:p>
            <a:pPr marL="285750" indent="-285750">
              <a:buFont typeface="Arial" pitchFamily="34" charset="0"/>
              <a:buChar char="•"/>
              <a:defRPr/>
            </a:pPr>
            <a:r>
              <a:rPr lang="en-US" sz="1600" dirty="0">
                <a:latin typeface="Arial" pitchFamily="34" charset="0"/>
                <a:cs typeface="Arial" pitchFamily="34" charset="0"/>
              </a:rPr>
              <a:t>This is the best suited for top of Cornish and Lancashire boilers only.</a:t>
            </a:r>
          </a:p>
          <a:p>
            <a:pPr>
              <a:defRPr/>
            </a:pPr>
            <a:endParaRPr lang="en-US" sz="1600" b="1" dirty="0">
              <a:latin typeface="Arial" pitchFamily="34" charset="0"/>
              <a:cs typeface="Arial" pitchFamily="34" charset="0"/>
            </a:endParaRPr>
          </a:p>
          <a:p>
            <a:pPr>
              <a:defRPr/>
            </a:pPr>
            <a:endParaRPr lang="en-US" sz="1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1017588" y="2393950"/>
            <a:ext cx="887412" cy="1200150"/>
          </a:xfrm>
          <a:prstGeom prst="rect">
            <a:avLst/>
          </a:prstGeom>
          <a:noFill/>
          <a:ln w="9525">
            <a:solidFill>
              <a:schemeClr val="tx1"/>
            </a:solidFill>
            <a:miter lim="800000"/>
            <a:headEnd/>
            <a:tailEnd/>
          </a:ln>
        </p:spPr>
        <p:txBody>
          <a:bodyPr anchor="ctr">
            <a:spAutoFit/>
          </a:bodyPr>
          <a:lstStyle/>
          <a:p>
            <a:pPr algn="ctr"/>
            <a:r>
              <a:rPr lang="en-US">
                <a:latin typeface="Arial" charset="0"/>
                <a:cs typeface="Arial" charset="0"/>
              </a:rPr>
              <a:t>Boiler</a:t>
            </a:r>
          </a:p>
          <a:p>
            <a:pPr algn="ctr"/>
            <a:endParaRPr lang="en-US">
              <a:latin typeface="Arial" charset="0"/>
              <a:cs typeface="Arial" charset="0"/>
            </a:endParaRPr>
          </a:p>
          <a:p>
            <a:pPr algn="ctr"/>
            <a:endParaRPr lang="en-US">
              <a:latin typeface="Arial" charset="0"/>
              <a:cs typeface="Arial" charset="0"/>
            </a:endParaRPr>
          </a:p>
          <a:p>
            <a:pPr algn="ctr"/>
            <a:endParaRPr lang="en-US">
              <a:latin typeface="Arial" charset="0"/>
              <a:cs typeface="Arial" charset="0"/>
            </a:endParaRPr>
          </a:p>
        </p:txBody>
      </p:sp>
      <p:cxnSp>
        <p:nvCxnSpPr>
          <p:cNvPr id="4" name="Straight Arrow Connector 3"/>
          <p:cNvCxnSpPr/>
          <p:nvPr/>
        </p:nvCxnSpPr>
        <p:spPr>
          <a:xfrm>
            <a:off x="1462088" y="3616325"/>
            <a:ext cx="0" cy="4222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868" name="TextBox 4"/>
          <p:cNvSpPr txBox="1">
            <a:spLocks noChangeArrowheads="1"/>
          </p:cNvSpPr>
          <p:nvPr/>
        </p:nvSpPr>
        <p:spPr bwMode="auto">
          <a:xfrm>
            <a:off x="762000" y="1136650"/>
            <a:ext cx="685800" cy="369888"/>
          </a:xfrm>
          <a:prstGeom prst="rect">
            <a:avLst/>
          </a:prstGeom>
          <a:noFill/>
          <a:ln w="9525">
            <a:solidFill>
              <a:schemeClr val="tx1"/>
            </a:solidFill>
            <a:miter lim="800000"/>
            <a:headEnd/>
            <a:tailEnd/>
          </a:ln>
        </p:spPr>
        <p:txBody>
          <a:bodyPr anchor="ctr">
            <a:spAutoFit/>
          </a:bodyPr>
          <a:lstStyle/>
          <a:p>
            <a:pPr algn="ctr"/>
            <a:r>
              <a:rPr lang="en-US">
                <a:latin typeface="Arial" charset="0"/>
                <a:cs typeface="Arial" charset="0"/>
              </a:rPr>
              <a:t>Coal</a:t>
            </a:r>
          </a:p>
        </p:txBody>
      </p:sp>
      <p:cxnSp>
        <p:nvCxnSpPr>
          <p:cNvPr id="6" name="Straight Arrow Connector 5"/>
          <p:cNvCxnSpPr/>
          <p:nvPr/>
        </p:nvCxnSpPr>
        <p:spPr>
          <a:xfrm rot="16200000">
            <a:off x="582613" y="2232025"/>
            <a:ext cx="0" cy="86995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 name="Straight Arrow Connector 6"/>
          <p:cNvCxnSpPr/>
          <p:nvPr/>
        </p:nvCxnSpPr>
        <p:spPr>
          <a:xfrm>
            <a:off x="533400" y="3276600"/>
            <a:ext cx="48418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flipV="1">
            <a:off x="533400" y="3276600"/>
            <a:ext cx="0" cy="1524000"/>
          </a:xfrm>
          <a:prstGeom prst="straightConnector1">
            <a:avLst/>
          </a:prstGeom>
          <a:ln>
            <a:tailEnd type="none"/>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H="1">
            <a:off x="533400" y="4800600"/>
            <a:ext cx="3173413" cy="0"/>
          </a:xfrm>
          <a:prstGeom prst="straightConnector1">
            <a:avLst/>
          </a:prstGeom>
          <a:ln>
            <a:tailEnd type="none"/>
          </a:ln>
        </p:spPr>
        <p:style>
          <a:lnRef idx="3">
            <a:schemeClr val="accent1"/>
          </a:lnRef>
          <a:fillRef idx="0">
            <a:schemeClr val="accent1"/>
          </a:fillRef>
          <a:effectRef idx="2">
            <a:schemeClr val="accent1"/>
          </a:effectRef>
          <a:fontRef idx="minor">
            <a:schemeClr val="tx1"/>
          </a:fontRef>
        </p:style>
      </p:cxnSp>
      <p:sp>
        <p:nvSpPr>
          <p:cNvPr id="36873" name="TextBox 11"/>
          <p:cNvSpPr txBox="1">
            <a:spLocks noChangeArrowheads="1"/>
          </p:cNvSpPr>
          <p:nvPr/>
        </p:nvSpPr>
        <p:spPr bwMode="auto">
          <a:xfrm>
            <a:off x="2514600" y="2409825"/>
            <a:ext cx="887413" cy="1200150"/>
          </a:xfrm>
          <a:prstGeom prst="rect">
            <a:avLst/>
          </a:prstGeom>
          <a:noFill/>
          <a:ln w="9525">
            <a:solidFill>
              <a:schemeClr val="tx1"/>
            </a:solidFill>
            <a:miter lim="800000"/>
            <a:headEnd/>
            <a:tailEnd/>
          </a:ln>
        </p:spPr>
        <p:txBody>
          <a:bodyPr anchor="ctr">
            <a:spAutoFit/>
          </a:bodyPr>
          <a:lstStyle/>
          <a:p>
            <a:pPr algn="ctr"/>
            <a:r>
              <a:rPr lang="en-US">
                <a:latin typeface="Arial" charset="0"/>
                <a:cs typeface="Arial" charset="0"/>
              </a:rPr>
              <a:t>Super heater</a:t>
            </a:r>
          </a:p>
          <a:p>
            <a:pPr algn="ctr"/>
            <a:endParaRPr lang="en-US">
              <a:latin typeface="Arial" charset="0"/>
              <a:cs typeface="Arial" charset="0"/>
            </a:endParaRPr>
          </a:p>
          <a:p>
            <a:pPr algn="ctr"/>
            <a:endParaRPr lang="en-US">
              <a:latin typeface="Arial" charset="0"/>
              <a:cs typeface="Arial" charset="0"/>
            </a:endParaRPr>
          </a:p>
        </p:txBody>
      </p:sp>
      <p:cxnSp>
        <p:nvCxnSpPr>
          <p:cNvPr id="13" name="Straight Arrow Connector 12"/>
          <p:cNvCxnSpPr/>
          <p:nvPr/>
        </p:nvCxnSpPr>
        <p:spPr>
          <a:xfrm>
            <a:off x="1905000" y="2649538"/>
            <a:ext cx="609600" cy="0"/>
          </a:xfrm>
          <a:prstGeom prst="straightConnector1">
            <a:avLst/>
          </a:prstGeom>
          <a:ln w="38100">
            <a:tailEnd type="arrow"/>
          </a:ln>
        </p:spPr>
        <p:style>
          <a:lnRef idx="2">
            <a:schemeClr val="accent6"/>
          </a:lnRef>
          <a:fillRef idx="0">
            <a:schemeClr val="accent6"/>
          </a:fillRef>
          <a:effectRef idx="1">
            <a:schemeClr val="accent6"/>
          </a:effectRef>
          <a:fontRef idx="minor">
            <a:schemeClr val="tx1"/>
          </a:fontRef>
        </p:style>
      </p:cxnSp>
      <p:sp>
        <p:nvSpPr>
          <p:cNvPr id="36875" name="TextBox 13"/>
          <p:cNvSpPr txBox="1">
            <a:spLocks noChangeArrowheads="1"/>
          </p:cNvSpPr>
          <p:nvPr/>
        </p:nvSpPr>
        <p:spPr bwMode="auto">
          <a:xfrm>
            <a:off x="4011613" y="2409825"/>
            <a:ext cx="1524000" cy="923925"/>
          </a:xfrm>
          <a:prstGeom prst="rect">
            <a:avLst/>
          </a:prstGeom>
          <a:noFill/>
          <a:ln w="9525">
            <a:solidFill>
              <a:schemeClr val="tx1"/>
            </a:solidFill>
            <a:miter lim="800000"/>
            <a:headEnd/>
            <a:tailEnd/>
          </a:ln>
        </p:spPr>
        <p:txBody>
          <a:bodyPr anchor="ctr">
            <a:spAutoFit/>
          </a:bodyPr>
          <a:lstStyle/>
          <a:p>
            <a:pPr algn="ctr"/>
            <a:r>
              <a:rPr lang="en-US">
                <a:latin typeface="Arial" charset="0"/>
                <a:cs typeface="Arial" charset="0"/>
              </a:rPr>
              <a:t>Economizer</a:t>
            </a:r>
          </a:p>
          <a:p>
            <a:pPr algn="ctr"/>
            <a:endParaRPr lang="en-US">
              <a:latin typeface="Arial" charset="0"/>
              <a:cs typeface="Arial" charset="0"/>
            </a:endParaRPr>
          </a:p>
          <a:p>
            <a:pPr algn="ctr"/>
            <a:endParaRPr lang="en-US">
              <a:latin typeface="Arial" charset="0"/>
              <a:cs typeface="Arial" charset="0"/>
            </a:endParaRPr>
          </a:p>
        </p:txBody>
      </p:sp>
      <p:sp>
        <p:nvSpPr>
          <p:cNvPr id="36876" name="TextBox 15"/>
          <p:cNvSpPr txBox="1">
            <a:spLocks noChangeArrowheads="1"/>
          </p:cNvSpPr>
          <p:nvPr/>
        </p:nvSpPr>
        <p:spPr bwMode="auto">
          <a:xfrm>
            <a:off x="6148388" y="2409825"/>
            <a:ext cx="1295400" cy="1200150"/>
          </a:xfrm>
          <a:prstGeom prst="rect">
            <a:avLst/>
          </a:prstGeom>
          <a:noFill/>
          <a:ln w="9525">
            <a:solidFill>
              <a:schemeClr val="tx1"/>
            </a:solidFill>
            <a:miter lim="800000"/>
            <a:headEnd/>
            <a:tailEnd/>
          </a:ln>
        </p:spPr>
        <p:txBody>
          <a:bodyPr anchor="ctr">
            <a:spAutoFit/>
          </a:bodyPr>
          <a:lstStyle/>
          <a:p>
            <a:pPr algn="ctr"/>
            <a:r>
              <a:rPr lang="en-US">
                <a:latin typeface="Arial" charset="0"/>
                <a:cs typeface="Arial" charset="0"/>
              </a:rPr>
              <a:t>Air – </a:t>
            </a:r>
          </a:p>
          <a:p>
            <a:pPr algn="ctr"/>
            <a:r>
              <a:rPr lang="en-US">
                <a:latin typeface="Arial" charset="0"/>
                <a:cs typeface="Arial" charset="0"/>
              </a:rPr>
              <a:t>Preheater</a:t>
            </a:r>
          </a:p>
          <a:p>
            <a:pPr algn="ctr"/>
            <a:endParaRPr lang="en-US">
              <a:latin typeface="Arial" charset="0"/>
              <a:cs typeface="Arial" charset="0"/>
            </a:endParaRPr>
          </a:p>
          <a:p>
            <a:pPr algn="ctr"/>
            <a:endParaRPr lang="en-US">
              <a:latin typeface="Arial" charset="0"/>
              <a:cs typeface="Arial" charset="0"/>
            </a:endParaRPr>
          </a:p>
        </p:txBody>
      </p:sp>
      <p:cxnSp>
        <p:nvCxnSpPr>
          <p:cNvPr id="21" name="Straight Arrow Connector 20"/>
          <p:cNvCxnSpPr/>
          <p:nvPr/>
        </p:nvCxnSpPr>
        <p:spPr>
          <a:xfrm>
            <a:off x="3402013" y="2649538"/>
            <a:ext cx="609600" cy="0"/>
          </a:xfrm>
          <a:prstGeom prst="straightConnector1">
            <a:avLst/>
          </a:prstGeom>
          <a:ln w="38100">
            <a:tailEnd type="arrow"/>
          </a:ln>
        </p:spPr>
        <p:style>
          <a:lnRef idx="2">
            <a:schemeClr val="accent6"/>
          </a:lnRef>
          <a:fillRef idx="0">
            <a:schemeClr val="accent6"/>
          </a:fillRef>
          <a:effectRef idx="1">
            <a:schemeClr val="accent6"/>
          </a:effectRef>
          <a:fontRef idx="minor">
            <a:schemeClr val="tx1"/>
          </a:fontRef>
        </p:style>
      </p:cxnSp>
      <p:cxnSp>
        <p:nvCxnSpPr>
          <p:cNvPr id="22" name="Straight Arrow Connector 21"/>
          <p:cNvCxnSpPr/>
          <p:nvPr/>
        </p:nvCxnSpPr>
        <p:spPr>
          <a:xfrm>
            <a:off x="5535613" y="2667000"/>
            <a:ext cx="609600" cy="0"/>
          </a:xfrm>
          <a:prstGeom prst="straightConnector1">
            <a:avLst/>
          </a:prstGeom>
          <a:ln w="38100">
            <a:tailEnd type="arrow"/>
          </a:ln>
        </p:spPr>
        <p:style>
          <a:lnRef idx="2">
            <a:schemeClr val="accent6"/>
          </a:lnRef>
          <a:fillRef idx="0">
            <a:schemeClr val="accent6"/>
          </a:fillRef>
          <a:effectRef idx="1">
            <a:schemeClr val="accent6"/>
          </a:effectRef>
          <a:fontRef idx="minor">
            <a:schemeClr val="tx1"/>
          </a:fontRef>
        </p:style>
      </p:cxnSp>
      <p:cxnSp>
        <p:nvCxnSpPr>
          <p:cNvPr id="23" name="Straight Arrow Connector 22"/>
          <p:cNvCxnSpPr/>
          <p:nvPr/>
        </p:nvCxnSpPr>
        <p:spPr>
          <a:xfrm flipV="1">
            <a:off x="7443788" y="2649538"/>
            <a:ext cx="696912" cy="17462"/>
          </a:xfrm>
          <a:prstGeom prst="straightConnector1">
            <a:avLst/>
          </a:prstGeom>
          <a:ln w="38100">
            <a:tailEnd type="arrow"/>
          </a:ln>
        </p:spPr>
        <p:style>
          <a:lnRef idx="2">
            <a:schemeClr val="accent6"/>
          </a:lnRef>
          <a:fillRef idx="0">
            <a:schemeClr val="accent6"/>
          </a:fillRef>
          <a:effectRef idx="1">
            <a:schemeClr val="accent6"/>
          </a:effectRef>
          <a:fontRef idx="minor">
            <a:schemeClr val="tx1"/>
          </a:fontRef>
        </p:style>
      </p:cxnSp>
      <p:sp>
        <p:nvSpPr>
          <p:cNvPr id="25" name="Trapezoid 24"/>
          <p:cNvSpPr/>
          <p:nvPr/>
        </p:nvSpPr>
        <p:spPr>
          <a:xfrm>
            <a:off x="8140700" y="762000"/>
            <a:ext cx="685800" cy="2119313"/>
          </a:xfrm>
          <a:prstGeom prst="trapezoid">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t>C</a:t>
            </a:r>
          </a:p>
          <a:p>
            <a:pPr algn="ctr">
              <a:defRPr/>
            </a:pPr>
            <a:r>
              <a:rPr lang="en-US" dirty="0"/>
              <a:t>H</a:t>
            </a:r>
          </a:p>
          <a:p>
            <a:pPr algn="ctr">
              <a:defRPr/>
            </a:pPr>
            <a:r>
              <a:rPr lang="en-US" dirty="0"/>
              <a:t>I</a:t>
            </a:r>
          </a:p>
          <a:p>
            <a:pPr algn="ctr">
              <a:defRPr/>
            </a:pPr>
            <a:r>
              <a:rPr lang="en-US" dirty="0"/>
              <a:t>M</a:t>
            </a:r>
          </a:p>
          <a:p>
            <a:pPr algn="ctr">
              <a:defRPr/>
            </a:pPr>
            <a:r>
              <a:rPr lang="en-US" dirty="0"/>
              <a:t>N</a:t>
            </a:r>
          </a:p>
          <a:p>
            <a:pPr algn="ctr">
              <a:defRPr/>
            </a:pPr>
            <a:r>
              <a:rPr lang="en-US" dirty="0"/>
              <a:t>E</a:t>
            </a:r>
          </a:p>
          <a:p>
            <a:pPr algn="ctr">
              <a:defRPr/>
            </a:pPr>
            <a:r>
              <a:rPr lang="en-US" dirty="0"/>
              <a:t>Y</a:t>
            </a:r>
          </a:p>
          <a:p>
            <a:pPr algn="ctr">
              <a:defRPr/>
            </a:pPr>
            <a:endParaRPr lang="en-IN" dirty="0"/>
          </a:p>
        </p:txBody>
      </p:sp>
      <p:cxnSp>
        <p:nvCxnSpPr>
          <p:cNvPr id="28" name="Straight Arrow Connector 27"/>
          <p:cNvCxnSpPr/>
          <p:nvPr/>
        </p:nvCxnSpPr>
        <p:spPr>
          <a:xfrm flipH="1">
            <a:off x="7443788" y="3333750"/>
            <a:ext cx="484187"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9" name="Straight Arrow Connector 28"/>
          <p:cNvCxnSpPr/>
          <p:nvPr/>
        </p:nvCxnSpPr>
        <p:spPr>
          <a:xfrm flipV="1">
            <a:off x="7927975" y="3333750"/>
            <a:ext cx="0" cy="1524000"/>
          </a:xfrm>
          <a:prstGeom prst="straightConnector1">
            <a:avLst/>
          </a:prstGeom>
          <a:ln>
            <a:tailEnd type="none"/>
          </a:ln>
        </p:spPr>
        <p:style>
          <a:lnRef idx="3">
            <a:schemeClr val="accent3"/>
          </a:lnRef>
          <a:fillRef idx="0">
            <a:schemeClr val="accent3"/>
          </a:fillRef>
          <a:effectRef idx="2">
            <a:schemeClr val="accent3"/>
          </a:effectRef>
          <a:fontRef idx="minor">
            <a:schemeClr val="tx1"/>
          </a:fontRef>
        </p:style>
      </p:cxnSp>
      <p:sp>
        <p:nvSpPr>
          <p:cNvPr id="36883" name="TextBox 29"/>
          <p:cNvSpPr txBox="1">
            <a:spLocks noChangeArrowheads="1"/>
          </p:cNvSpPr>
          <p:nvPr/>
        </p:nvSpPr>
        <p:spPr bwMode="auto">
          <a:xfrm>
            <a:off x="7291388" y="4244975"/>
            <a:ext cx="574675" cy="368300"/>
          </a:xfrm>
          <a:prstGeom prst="rect">
            <a:avLst/>
          </a:prstGeom>
          <a:noFill/>
          <a:ln w="9525">
            <a:solidFill>
              <a:schemeClr val="bg1"/>
            </a:solidFill>
            <a:miter lim="800000"/>
            <a:headEnd/>
            <a:tailEnd/>
          </a:ln>
        </p:spPr>
        <p:txBody>
          <a:bodyPr anchor="ctr">
            <a:spAutoFit/>
          </a:bodyPr>
          <a:lstStyle/>
          <a:p>
            <a:pPr algn="ctr"/>
            <a:r>
              <a:rPr lang="en-US">
                <a:latin typeface="Arial" charset="0"/>
                <a:cs typeface="Arial" charset="0"/>
              </a:rPr>
              <a:t>Air</a:t>
            </a:r>
          </a:p>
        </p:txBody>
      </p:sp>
      <p:grpSp>
        <p:nvGrpSpPr>
          <p:cNvPr id="2" name="Group 50"/>
          <p:cNvGrpSpPr>
            <a:grpSpLocks/>
          </p:cNvGrpSpPr>
          <p:nvPr/>
        </p:nvGrpSpPr>
        <p:grpSpPr bwMode="auto">
          <a:xfrm>
            <a:off x="6311900" y="3101975"/>
            <a:ext cx="979488" cy="236538"/>
            <a:chOff x="5231999" y="4170174"/>
            <a:chExt cx="978314" cy="237969"/>
          </a:xfrm>
        </p:grpSpPr>
        <p:cxnSp>
          <p:nvCxnSpPr>
            <p:cNvPr id="33" name="Straight Arrow Connector 32"/>
            <p:cNvCxnSpPr/>
            <p:nvPr/>
          </p:nvCxnSpPr>
          <p:spPr>
            <a:xfrm flipV="1">
              <a:off x="5231999" y="4170174"/>
              <a:ext cx="152217" cy="185264"/>
            </a:xfrm>
            <a:prstGeom prst="straightConnector1">
              <a:avLst/>
            </a:prstGeom>
            <a:ln>
              <a:tailEnd type="none"/>
            </a:ln>
          </p:spPr>
          <p:style>
            <a:lnRef idx="3">
              <a:schemeClr val="accent3"/>
            </a:lnRef>
            <a:fillRef idx="0">
              <a:schemeClr val="accent3"/>
            </a:fillRef>
            <a:effectRef idx="2">
              <a:schemeClr val="accent3"/>
            </a:effectRef>
            <a:fontRef idx="minor">
              <a:schemeClr val="tx1"/>
            </a:fontRef>
          </p:style>
        </p:cxnSp>
        <p:cxnSp>
          <p:nvCxnSpPr>
            <p:cNvPr id="35" name="Straight Arrow Connector 34"/>
            <p:cNvCxnSpPr/>
            <p:nvPr/>
          </p:nvCxnSpPr>
          <p:spPr>
            <a:xfrm flipH="1" flipV="1">
              <a:off x="5387388" y="4192533"/>
              <a:ext cx="88793" cy="185264"/>
            </a:xfrm>
            <a:prstGeom prst="straightConnector1">
              <a:avLst/>
            </a:prstGeom>
            <a:ln>
              <a:tailEnd type="none"/>
            </a:ln>
          </p:spPr>
          <p:style>
            <a:lnRef idx="3">
              <a:schemeClr val="accent3"/>
            </a:lnRef>
            <a:fillRef idx="0">
              <a:schemeClr val="accent3"/>
            </a:fillRef>
            <a:effectRef idx="2">
              <a:schemeClr val="accent3"/>
            </a:effectRef>
            <a:fontRef idx="minor">
              <a:schemeClr val="tx1"/>
            </a:fontRef>
          </p:style>
        </p:cxnSp>
        <p:cxnSp>
          <p:nvCxnSpPr>
            <p:cNvPr id="38" name="Straight Arrow Connector 37"/>
            <p:cNvCxnSpPr/>
            <p:nvPr/>
          </p:nvCxnSpPr>
          <p:spPr>
            <a:xfrm flipV="1">
              <a:off x="5476181" y="4178160"/>
              <a:ext cx="152217" cy="183666"/>
            </a:xfrm>
            <a:prstGeom prst="straightConnector1">
              <a:avLst/>
            </a:prstGeom>
            <a:ln>
              <a:tailEnd type="none"/>
            </a:ln>
          </p:spPr>
          <p:style>
            <a:lnRef idx="3">
              <a:schemeClr val="accent3"/>
            </a:lnRef>
            <a:fillRef idx="0">
              <a:schemeClr val="accent3"/>
            </a:fillRef>
            <a:effectRef idx="2">
              <a:schemeClr val="accent3"/>
            </a:effectRef>
            <a:fontRef idx="minor">
              <a:schemeClr val="tx1"/>
            </a:fontRef>
          </p:style>
        </p:cxnSp>
        <p:cxnSp>
          <p:nvCxnSpPr>
            <p:cNvPr id="39" name="Straight Arrow Connector 38"/>
            <p:cNvCxnSpPr/>
            <p:nvPr/>
          </p:nvCxnSpPr>
          <p:spPr>
            <a:xfrm flipH="1" flipV="1">
              <a:off x="5628398" y="4192533"/>
              <a:ext cx="90380" cy="185264"/>
            </a:xfrm>
            <a:prstGeom prst="straightConnector1">
              <a:avLst/>
            </a:prstGeom>
            <a:ln>
              <a:tailEnd type="none"/>
            </a:ln>
          </p:spPr>
          <p:style>
            <a:lnRef idx="3">
              <a:schemeClr val="accent3"/>
            </a:lnRef>
            <a:fillRef idx="0">
              <a:schemeClr val="accent3"/>
            </a:fillRef>
            <a:effectRef idx="2">
              <a:schemeClr val="accent3"/>
            </a:effectRef>
            <a:fontRef idx="minor">
              <a:schemeClr val="tx1"/>
            </a:fontRef>
          </p:style>
        </p:cxnSp>
        <p:cxnSp>
          <p:nvCxnSpPr>
            <p:cNvPr id="40" name="Straight Arrow Connector 39"/>
            <p:cNvCxnSpPr/>
            <p:nvPr/>
          </p:nvCxnSpPr>
          <p:spPr>
            <a:xfrm flipV="1">
              <a:off x="5718778" y="4181354"/>
              <a:ext cx="152217" cy="185264"/>
            </a:xfrm>
            <a:prstGeom prst="straightConnector1">
              <a:avLst/>
            </a:prstGeom>
            <a:ln>
              <a:tailEnd type="none"/>
            </a:ln>
          </p:spPr>
          <p:style>
            <a:lnRef idx="3">
              <a:schemeClr val="accent3"/>
            </a:lnRef>
            <a:fillRef idx="0">
              <a:schemeClr val="accent3"/>
            </a:fillRef>
            <a:effectRef idx="2">
              <a:schemeClr val="accent3"/>
            </a:effectRef>
            <a:fontRef idx="minor">
              <a:schemeClr val="tx1"/>
            </a:fontRef>
          </p:style>
        </p:cxnSp>
        <p:cxnSp>
          <p:nvCxnSpPr>
            <p:cNvPr id="41" name="Straight Arrow Connector 40"/>
            <p:cNvCxnSpPr/>
            <p:nvPr/>
          </p:nvCxnSpPr>
          <p:spPr>
            <a:xfrm flipH="1" flipV="1">
              <a:off x="5870995" y="4192533"/>
              <a:ext cx="90379" cy="185264"/>
            </a:xfrm>
            <a:prstGeom prst="straightConnector1">
              <a:avLst/>
            </a:prstGeom>
            <a:ln>
              <a:tailEnd type="none"/>
            </a:ln>
          </p:spPr>
          <p:style>
            <a:lnRef idx="3">
              <a:schemeClr val="accent3"/>
            </a:lnRef>
            <a:fillRef idx="0">
              <a:schemeClr val="accent3"/>
            </a:fillRef>
            <a:effectRef idx="2">
              <a:schemeClr val="accent3"/>
            </a:effectRef>
            <a:fontRef idx="minor">
              <a:schemeClr val="tx1"/>
            </a:fontRef>
          </p:style>
        </p:cxnSp>
        <p:cxnSp>
          <p:nvCxnSpPr>
            <p:cNvPr id="42" name="Straight Arrow Connector 41"/>
            <p:cNvCxnSpPr/>
            <p:nvPr/>
          </p:nvCxnSpPr>
          <p:spPr>
            <a:xfrm flipV="1">
              <a:off x="5964545" y="4210102"/>
              <a:ext cx="152217" cy="183666"/>
            </a:xfrm>
            <a:prstGeom prst="straightConnector1">
              <a:avLst/>
            </a:prstGeom>
            <a:ln>
              <a:tailEnd type="none"/>
            </a:ln>
          </p:spPr>
          <p:style>
            <a:lnRef idx="3">
              <a:schemeClr val="accent3"/>
            </a:lnRef>
            <a:fillRef idx="0">
              <a:schemeClr val="accent3"/>
            </a:fillRef>
            <a:effectRef idx="2">
              <a:schemeClr val="accent3"/>
            </a:effectRef>
            <a:fontRef idx="minor">
              <a:schemeClr val="tx1"/>
            </a:fontRef>
          </p:style>
        </p:cxnSp>
        <p:cxnSp>
          <p:nvCxnSpPr>
            <p:cNvPr id="43" name="Straight Arrow Connector 42"/>
            <p:cNvCxnSpPr/>
            <p:nvPr/>
          </p:nvCxnSpPr>
          <p:spPr>
            <a:xfrm flipH="1" flipV="1">
              <a:off x="6119933" y="4222879"/>
              <a:ext cx="90380" cy="185264"/>
            </a:xfrm>
            <a:prstGeom prst="straightConnector1">
              <a:avLst/>
            </a:prstGeom>
            <a:ln>
              <a:tailEnd type="none"/>
            </a:ln>
          </p:spPr>
          <p:style>
            <a:lnRef idx="3">
              <a:schemeClr val="accent3"/>
            </a:lnRef>
            <a:fillRef idx="0">
              <a:schemeClr val="accent3"/>
            </a:fillRef>
            <a:effectRef idx="2">
              <a:schemeClr val="accent3"/>
            </a:effectRef>
            <a:fontRef idx="minor">
              <a:schemeClr val="tx1"/>
            </a:fontRef>
          </p:style>
        </p:cxnSp>
      </p:grpSp>
      <p:cxnSp>
        <p:nvCxnSpPr>
          <p:cNvPr id="52" name="Straight Arrow Connector 51"/>
          <p:cNvCxnSpPr/>
          <p:nvPr/>
        </p:nvCxnSpPr>
        <p:spPr>
          <a:xfrm>
            <a:off x="7305675" y="3338513"/>
            <a:ext cx="138113" cy="0"/>
          </a:xfrm>
          <a:prstGeom prst="straightConnector1">
            <a:avLst/>
          </a:prstGeom>
          <a:ln>
            <a:tailEnd type="none"/>
          </a:ln>
        </p:spPr>
        <p:style>
          <a:lnRef idx="3">
            <a:schemeClr val="accent3"/>
          </a:lnRef>
          <a:fillRef idx="0">
            <a:schemeClr val="accent3"/>
          </a:fillRef>
          <a:effectRef idx="2">
            <a:schemeClr val="accent3"/>
          </a:effectRef>
          <a:fontRef idx="minor">
            <a:schemeClr val="tx1"/>
          </a:fontRef>
        </p:style>
      </p:cxnSp>
      <p:cxnSp>
        <p:nvCxnSpPr>
          <p:cNvPr id="56" name="Straight Arrow Connector 55"/>
          <p:cNvCxnSpPr/>
          <p:nvPr/>
        </p:nvCxnSpPr>
        <p:spPr>
          <a:xfrm>
            <a:off x="6019800" y="3289300"/>
            <a:ext cx="292100" cy="0"/>
          </a:xfrm>
          <a:prstGeom prst="straightConnector1">
            <a:avLst/>
          </a:prstGeom>
          <a:ln>
            <a:tailEnd type="none"/>
          </a:ln>
        </p:spPr>
        <p:style>
          <a:lnRef idx="3">
            <a:schemeClr val="accent3"/>
          </a:lnRef>
          <a:fillRef idx="0">
            <a:schemeClr val="accent3"/>
          </a:fillRef>
          <a:effectRef idx="2">
            <a:schemeClr val="accent3"/>
          </a:effectRef>
          <a:fontRef idx="minor">
            <a:schemeClr val="tx1"/>
          </a:fontRef>
        </p:style>
      </p:cxnSp>
      <p:cxnSp>
        <p:nvCxnSpPr>
          <p:cNvPr id="58" name="Straight Arrow Connector 57"/>
          <p:cNvCxnSpPr/>
          <p:nvPr/>
        </p:nvCxnSpPr>
        <p:spPr>
          <a:xfrm flipV="1">
            <a:off x="6037263" y="3276600"/>
            <a:ext cx="0" cy="2514600"/>
          </a:xfrm>
          <a:prstGeom prst="straightConnector1">
            <a:avLst/>
          </a:prstGeom>
          <a:ln>
            <a:tailEnd type="none"/>
          </a:ln>
        </p:spPr>
        <p:style>
          <a:lnRef idx="3">
            <a:schemeClr val="accent3"/>
          </a:lnRef>
          <a:fillRef idx="0">
            <a:schemeClr val="accent3"/>
          </a:fillRef>
          <a:effectRef idx="2">
            <a:schemeClr val="accent3"/>
          </a:effectRef>
          <a:fontRef idx="minor">
            <a:schemeClr val="tx1"/>
          </a:fontRef>
        </p:style>
      </p:cxnSp>
      <p:cxnSp>
        <p:nvCxnSpPr>
          <p:cNvPr id="60" name="Straight Arrow Connector 59"/>
          <p:cNvCxnSpPr/>
          <p:nvPr/>
        </p:nvCxnSpPr>
        <p:spPr>
          <a:xfrm>
            <a:off x="147638" y="5810250"/>
            <a:ext cx="5872162" cy="0"/>
          </a:xfrm>
          <a:prstGeom prst="straightConnector1">
            <a:avLst/>
          </a:prstGeom>
          <a:ln>
            <a:tailEnd type="none"/>
          </a:ln>
        </p:spPr>
        <p:style>
          <a:lnRef idx="3">
            <a:schemeClr val="accent3"/>
          </a:lnRef>
          <a:fillRef idx="0">
            <a:schemeClr val="accent3"/>
          </a:fillRef>
          <a:effectRef idx="2">
            <a:schemeClr val="accent3"/>
          </a:effectRef>
          <a:fontRef idx="minor">
            <a:schemeClr val="tx1"/>
          </a:fontRef>
        </p:style>
      </p:cxnSp>
      <p:cxnSp>
        <p:nvCxnSpPr>
          <p:cNvPr id="62" name="Straight Arrow Connector 61"/>
          <p:cNvCxnSpPr/>
          <p:nvPr/>
        </p:nvCxnSpPr>
        <p:spPr>
          <a:xfrm flipV="1">
            <a:off x="147638" y="2667000"/>
            <a:ext cx="0" cy="3124200"/>
          </a:xfrm>
          <a:prstGeom prst="straightConnector1">
            <a:avLst/>
          </a:prstGeom>
          <a:ln>
            <a:tailEnd type="none"/>
          </a:ln>
        </p:spPr>
        <p:style>
          <a:lnRef idx="3">
            <a:schemeClr val="accent3"/>
          </a:lnRef>
          <a:fillRef idx="0">
            <a:schemeClr val="accent3"/>
          </a:fillRef>
          <a:effectRef idx="2">
            <a:schemeClr val="accent3"/>
          </a:effectRef>
          <a:fontRef idx="minor">
            <a:schemeClr val="tx1"/>
          </a:fontRef>
        </p:style>
      </p:cxnSp>
      <p:cxnSp>
        <p:nvCxnSpPr>
          <p:cNvPr id="65" name="Straight Arrow Connector 64"/>
          <p:cNvCxnSpPr/>
          <p:nvPr/>
        </p:nvCxnSpPr>
        <p:spPr>
          <a:xfrm flipV="1">
            <a:off x="5726113" y="3189288"/>
            <a:ext cx="0" cy="70802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8" name="Flowchart: Sequential Access Storage 67"/>
          <p:cNvSpPr/>
          <p:nvPr/>
        </p:nvSpPr>
        <p:spPr>
          <a:xfrm rot="16200000">
            <a:off x="4741068" y="3923507"/>
            <a:ext cx="1033463" cy="10668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a:t>FEED PUMP</a:t>
            </a:r>
            <a:endParaRPr lang="en-IN" dirty="0"/>
          </a:p>
        </p:txBody>
      </p:sp>
      <p:cxnSp>
        <p:nvCxnSpPr>
          <p:cNvPr id="69" name="Straight Arrow Connector 68"/>
          <p:cNvCxnSpPr/>
          <p:nvPr/>
        </p:nvCxnSpPr>
        <p:spPr>
          <a:xfrm flipV="1">
            <a:off x="5257800" y="4973638"/>
            <a:ext cx="0" cy="52863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6893" name="TextBox 70"/>
          <p:cNvSpPr txBox="1">
            <a:spLocks noChangeArrowheads="1"/>
          </p:cNvSpPr>
          <p:nvPr/>
        </p:nvSpPr>
        <p:spPr bwMode="auto">
          <a:xfrm>
            <a:off x="4343400" y="5238750"/>
            <a:ext cx="865188" cy="368300"/>
          </a:xfrm>
          <a:prstGeom prst="rect">
            <a:avLst/>
          </a:prstGeom>
          <a:noFill/>
          <a:ln w="9525">
            <a:solidFill>
              <a:schemeClr val="bg1"/>
            </a:solidFill>
            <a:miter lim="800000"/>
            <a:headEnd/>
            <a:tailEnd/>
          </a:ln>
        </p:spPr>
        <p:txBody>
          <a:bodyPr anchor="ctr">
            <a:spAutoFit/>
          </a:bodyPr>
          <a:lstStyle/>
          <a:p>
            <a:pPr algn="ctr"/>
            <a:r>
              <a:rPr lang="en-US">
                <a:latin typeface="Arial" charset="0"/>
                <a:cs typeface="Arial" charset="0"/>
              </a:rPr>
              <a:t>Water</a:t>
            </a:r>
          </a:p>
        </p:txBody>
      </p:sp>
      <p:grpSp>
        <p:nvGrpSpPr>
          <p:cNvPr id="3" name="Group 81"/>
          <p:cNvGrpSpPr>
            <a:grpSpLocks/>
          </p:cNvGrpSpPr>
          <p:nvPr/>
        </p:nvGrpSpPr>
        <p:grpSpPr bwMode="auto">
          <a:xfrm>
            <a:off x="4343400" y="2967038"/>
            <a:ext cx="977900" cy="238125"/>
            <a:chOff x="5231999" y="4170174"/>
            <a:chExt cx="978314" cy="237969"/>
          </a:xfrm>
        </p:grpSpPr>
        <p:cxnSp>
          <p:nvCxnSpPr>
            <p:cNvPr id="83" name="Straight Arrow Connector 82"/>
            <p:cNvCxnSpPr/>
            <p:nvPr/>
          </p:nvCxnSpPr>
          <p:spPr>
            <a:xfrm flipV="1">
              <a:off x="5231999" y="4170174"/>
              <a:ext cx="152465" cy="184029"/>
            </a:xfrm>
            <a:prstGeom prst="straightConnector1">
              <a:avLst/>
            </a:prstGeom>
            <a:ln>
              <a:tailEnd type="none"/>
            </a:ln>
          </p:spPr>
          <p:style>
            <a:lnRef idx="3">
              <a:schemeClr val="accent1"/>
            </a:lnRef>
            <a:fillRef idx="0">
              <a:schemeClr val="accent1"/>
            </a:fillRef>
            <a:effectRef idx="2">
              <a:schemeClr val="accent1"/>
            </a:effectRef>
            <a:fontRef idx="minor">
              <a:schemeClr val="tx1"/>
            </a:fontRef>
          </p:style>
        </p:cxnSp>
        <p:cxnSp>
          <p:nvCxnSpPr>
            <p:cNvPr id="84" name="Straight Arrow Connector 83"/>
            <p:cNvCxnSpPr/>
            <p:nvPr/>
          </p:nvCxnSpPr>
          <p:spPr>
            <a:xfrm flipH="1" flipV="1">
              <a:off x="5387640" y="4192384"/>
              <a:ext cx="88938" cy="185615"/>
            </a:xfrm>
            <a:prstGeom prst="straightConnector1">
              <a:avLst/>
            </a:prstGeom>
            <a:ln>
              <a:tailEnd type="none"/>
            </a:ln>
          </p:spPr>
          <p:style>
            <a:lnRef idx="3">
              <a:schemeClr val="accent1"/>
            </a:lnRef>
            <a:fillRef idx="0">
              <a:schemeClr val="accent1"/>
            </a:fillRef>
            <a:effectRef idx="2">
              <a:schemeClr val="accent1"/>
            </a:effectRef>
            <a:fontRef idx="minor">
              <a:schemeClr val="tx1"/>
            </a:fontRef>
          </p:style>
        </p:cxnSp>
        <p:cxnSp>
          <p:nvCxnSpPr>
            <p:cNvPr id="85" name="Straight Arrow Connector 84"/>
            <p:cNvCxnSpPr/>
            <p:nvPr/>
          </p:nvCxnSpPr>
          <p:spPr>
            <a:xfrm flipV="1">
              <a:off x="5476578" y="4178106"/>
              <a:ext cx="152465" cy="184029"/>
            </a:xfrm>
            <a:prstGeom prst="straightConnector1">
              <a:avLst/>
            </a:prstGeom>
            <a:ln>
              <a:tailEnd type="none"/>
            </a:ln>
          </p:spPr>
          <p:style>
            <a:lnRef idx="3">
              <a:schemeClr val="accent1"/>
            </a:lnRef>
            <a:fillRef idx="0">
              <a:schemeClr val="accent1"/>
            </a:fillRef>
            <a:effectRef idx="2">
              <a:schemeClr val="accent1"/>
            </a:effectRef>
            <a:fontRef idx="minor">
              <a:schemeClr val="tx1"/>
            </a:fontRef>
          </p:style>
        </p:cxnSp>
        <p:cxnSp>
          <p:nvCxnSpPr>
            <p:cNvPr id="86" name="Straight Arrow Connector 85"/>
            <p:cNvCxnSpPr/>
            <p:nvPr/>
          </p:nvCxnSpPr>
          <p:spPr>
            <a:xfrm flipH="1" flipV="1">
              <a:off x="5629042" y="4192384"/>
              <a:ext cx="88938" cy="185615"/>
            </a:xfrm>
            <a:prstGeom prst="straightConnector1">
              <a:avLst/>
            </a:prstGeom>
            <a:ln>
              <a:tailEnd type="none"/>
            </a:ln>
          </p:spPr>
          <p:style>
            <a:lnRef idx="3">
              <a:schemeClr val="accent1"/>
            </a:lnRef>
            <a:fillRef idx="0">
              <a:schemeClr val="accent1"/>
            </a:fillRef>
            <a:effectRef idx="2">
              <a:schemeClr val="accent1"/>
            </a:effectRef>
            <a:fontRef idx="minor">
              <a:schemeClr val="tx1"/>
            </a:fontRef>
          </p:style>
        </p:cxnSp>
        <p:cxnSp>
          <p:nvCxnSpPr>
            <p:cNvPr id="87" name="Straight Arrow Connector 86"/>
            <p:cNvCxnSpPr/>
            <p:nvPr/>
          </p:nvCxnSpPr>
          <p:spPr>
            <a:xfrm flipV="1">
              <a:off x="5717980" y="4181279"/>
              <a:ext cx="152465" cy="184029"/>
            </a:xfrm>
            <a:prstGeom prst="straightConnector1">
              <a:avLst/>
            </a:prstGeom>
            <a:ln>
              <a:tailEnd type="none"/>
            </a:ln>
          </p:spPr>
          <p:style>
            <a:lnRef idx="3">
              <a:schemeClr val="accent1"/>
            </a:lnRef>
            <a:fillRef idx="0">
              <a:schemeClr val="accent1"/>
            </a:fillRef>
            <a:effectRef idx="2">
              <a:schemeClr val="accent1"/>
            </a:effectRef>
            <a:fontRef idx="minor">
              <a:schemeClr val="tx1"/>
            </a:fontRef>
          </p:style>
        </p:cxnSp>
        <p:cxnSp>
          <p:nvCxnSpPr>
            <p:cNvPr id="88" name="Straight Arrow Connector 87"/>
            <p:cNvCxnSpPr/>
            <p:nvPr/>
          </p:nvCxnSpPr>
          <p:spPr>
            <a:xfrm flipH="1" flipV="1">
              <a:off x="5870444" y="4192384"/>
              <a:ext cx="90526" cy="185615"/>
            </a:xfrm>
            <a:prstGeom prst="straightConnector1">
              <a:avLst/>
            </a:prstGeom>
            <a:ln>
              <a:tailEnd type="none"/>
            </a:ln>
          </p:spPr>
          <p:style>
            <a:lnRef idx="3">
              <a:schemeClr val="accent1"/>
            </a:lnRef>
            <a:fillRef idx="0">
              <a:schemeClr val="accent1"/>
            </a:fillRef>
            <a:effectRef idx="2">
              <a:schemeClr val="accent1"/>
            </a:effectRef>
            <a:fontRef idx="minor">
              <a:schemeClr val="tx1"/>
            </a:fontRef>
          </p:style>
        </p:cxnSp>
        <p:cxnSp>
          <p:nvCxnSpPr>
            <p:cNvPr id="89" name="Straight Arrow Connector 88"/>
            <p:cNvCxnSpPr/>
            <p:nvPr/>
          </p:nvCxnSpPr>
          <p:spPr>
            <a:xfrm flipV="1">
              <a:off x="5964147" y="4209835"/>
              <a:ext cx="152465" cy="184029"/>
            </a:xfrm>
            <a:prstGeom prst="straightConnector1">
              <a:avLst/>
            </a:prstGeom>
            <a:ln>
              <a:tailEnd type="none"/>
            </a:ln>
          </p:spPr>
          <p:style>
            <a:lnRef idx="3">
              <a:schemeClr val="accent1"/>
            </a:lnRef>
            <a:fillRef idx="0">
              <a:schemeClr val="accent1"/>
            </a:fillRef>
            <a:effectRef idx="2">
              <a:schemeClr val="accent1"/>
            </a:effectRef>
            <a:fontRef idx="minor">
              <a:schemeClr val="tx1"/>
            </a:fontRef>
          </p:style>
        </p:cxnSp>
        <p:cxnSp>
          <p:nvCxnSpPr>
            <p:cNvPr id="90" name="Straight Arrow Connector 89"/>
            <p:cNvCxnSpPr/>
            <p:nvPr/>
          </p:nvCxnSpPr>
          <p:spPr>
            <a:xfrm flipH="1" flipV="1">
              <a:off x="6121375" y="4224114"/>
              <a:ext cx="88938" cy="184029"/>
            </a:xfrm>
            <a:prstGeom prst="straightConnector1">
              <a:avLst/>
            </a:prstGeom>
            <a:ln>
              <a:tailEnd type="none"/>
            </a:ln>
          </p:spPr>
          <p:style>
            <a:lnRef idx="3">
              <a:schemeClr val="accent1"/>
            </a:lnRef>
            <a:fillRef idx="0">
              <a:schemeClr val="accent1"/>
            </a:fillRef>
            <a:effectRef idx="2">
              <a:schemeClr val="accent1"/>
            </a:effectRef>
            <a:fontRef idx="minor">
              <a:schemeClr val="tx1"/>
            </a:fontRef>
          </p:style>
        </p:cxnSp>
      </p:grpSp>
      <p:cxnSp>
        <p:nvCxnSpPr>
          <p:cNvPr id="91" name="Straight Arrow Connector 90"/>
          <p:cNvCxnSpPr/>
          <p:nvPr/>
        </p:nvCxnSpPr>
        <p:spPr>
          <a:xfrm flipH="1">
            <a:off x="5321300" y="3197225"/>
            <a:ext cx="404813" cy="0"/>
          </a:xfrm>
          <a:prstGeom prst="straightConnector1">
            <a:avLst/>
          </a:prstGeom>
          <a:ln>
            <a:tailEnd type="none"/>
          </a:ln>
        </p:spPr>
        <p:style>
          <a:lnRef idx="3">
            <a:schemeClr val="accent1"/>
          </a:lnRef>
          <a:fillRef idx="0">
            <a:schemeClr val="accent1"/>
          </a:fillRef>
          <a:effectRef idx="2">
            <a:schemeClr val="accent1"/>
          </a:effectRef>
          <a:fontRef idx="minor">
            <a:schemeClr val="tx1"/>
          </a:fontRef>
        </p:style>
      </p:cxnSp>
      <p:cxnSp>
        <p:nvCxnSpPr>
          <p:cNvPr id="94" name="Straight Arrow Connector 93"/>
          <p:cNvCxnSpPr/>
          <p:nvPr/>
        </p:nvCxnSpPr>
        <p:spPr>
          <a:xfrm flipH="1">
            <a:off x="3706813" y="3168650"/>
            <a:ext cx="636587" cy="0"/>
          </a:xfrm>
          <a:prstGeom prst="straightConnector1">
            <a:avLst/>
          </a:prstGeom>
          <a:ln>
            <a:tailEnd type="none"/>
          </a:ln>
        </p:spPr>
        <p:style>
          <a:lnRef idx="3">
            <a:schemeClr val="accent1"/>
          </a:lnRef>
          <a:fillRef idx="0">
            <a:schemeClr val="accent1"/>
          </a:fillRef>
          <a:effectRef idx="2">
            <a:schemeClr val="accent1"/>
          </a:effectRef>
          <a:fontRef idx="minor">
            <a:schemeClr val="tx1"/>
          </a:fontRef>
        </p:style>
      </p:cxnSp>
      <p:cxnSp>
        <p:nvCxnSpPr>
          <p:cNvPr id="97" name="Straight Arrow Connector 96"/>
          <p:cNvCxnSpPr/>
          <p:nvPr/>
        </p:nvCxnSpPr>
        <p:spPr>
          <a:xfrm flipV="1">
            <a:off x="3706813" y="3151188"/>
            <a:ext cx="0" cy="1649412"/>
          </a:xfrm>
          <a:prstGeom prst="straightConnector1">
            <a:avLst/>
          </a:prstGeom>
          <a:ln>
            <a:tailEnd type="none"/>
          </a:ln>
        </p:spPr>
        <p:style>
          <a:lnRef idx="3">
            <a:schemeClr val="accent1"/>
          </a:lnRef>
          <a:fillRef idx="0">
            <a:schemeClr val="accent1"/>
          </a:fillRef>
          <a:effectRef idx="2">
            <a:schemeClr val="accent1"/>
          </a:effectRef>
          <a:fontRef idx="minor">
            <a:schemeClr val="tx1"/>
          </a:fontRef>
        </p:style>
      </p:cxnSp>
      <p:cxnSp>
        <p:nvCxnSpPr>
          <p:cNvPr id="99" name="Straight Arrow Connector 98"/>
          <p:cNvCxnSpPr/>
          <p:nvPr/>
        </p:nvCxnSpPr>
        <p:spPr>
          <a:xfrm>
            <a:off x="1878013" y="4800600"/>
            <a:ext cx="484187" cy="0"/>
          </a:xfrm>
          <a:prstGeom prst="straightConnector1">
            <a:avLst/>
          </a:prstGeom>
          <a:ln>
            <a:headEnd type="arrow"/>
            <a:tailEnd type="none"/>
          </a:ln>
        </p:spPr>
        <p:style>
          <a:lnRef idx="3">
            <a:schemeClr val="accent1"/>
          </a:lnRef>
          <a:fillRef idx="0">
            <a:schemeClr val="accent1"/>
          </a:fillRef>
          <a:effectRef idx="2">
            <a:schemeClr val="accent1"/>
          </a:effectRef>
          <a:fontRef idx="minor">
            <a:schemeClr val="tx1"/>
          </a:fontRef>
        </p:style>
      </p:cxnSp>
      <p:sp>
        <p:nvSpPr>
          <p:cNvPr id="36899" name="TextBox 99"/>
          <p:cNvSpPr txBox="1">
            <a:spLocks noChangeArrowheads="1"/>
          </p:cNvSpPr>
          <p:nvPr/>
        </p:nvSpPr>
        <p:spPr bwMode="auto">
          <a:xfrm>
            <a:off x="1781175" y="5392738"/>
            <a:ext cx="865188" cy="368300"/>
          </a:xfrm>
          <a:prstGeom prst="rect">
            <a:avLst/>
          </a:prstGeom>
          <a:noFill/>
          <a:ln w="9525">
            <a:solidFill>
              <a:schemeClr val="bg1"/>
            </a:solidFill>
            <a:miter lim="800000"/>
            <a:headEnd/>
            <a:tailEnd/>
          </a:ln>
        </p:spPr>
        <p:txBody>
          <a:bodyPr anchor="ctr">
            <a:spAutoFit/>
          </a:bodyPr>
          <a:lstStyle/>
          <a:p>
            <a:pPr algn="ctr"/>
            <a:r>
              <a:rPr lang="en-US">
                <a:latin typeface="Arial" charset="0"/>
                <a:cs typeface="Arial" charset="0"/>
              </a:rPr>
              <a:t>Air</a:t>
            </a:r>
          </a:p>
        </p:txBody>
      </p:sp>
      <p:sp>
        <p:nvSpPr>
          <p:cNvPr id="36900" name="TextBox 100"/>
          <p:cNvSpPr txBox="1">
            <a:spLocks noChangeArrowheads="1"/>
          </p:cNvSpPr>
          <p:nvPr/>
        </p:nvSpPr>
        <p:spPr bwMode="auto">
          <a:xfrm>
            <a:off x="839788" y="4884738"/>
            <a:ext cx="865187" cy="369887"/>
          </a:xfrm>
          <a:prstGeom prst="rect">
            <a:avLst/>
          </a:prstGeom>
          <a:noFill/>
          <a:ln w="9525">
            <a:solidFill>
              <a:schemeClr val="bg1"/>
            </a:solidFill>
            <a:miter lim="800000"/>
            <a:headEnd/>
            <a:tailEnd/>
          </a:ln>
        </p:spPr>
        <p:txBody>
          <a:bodyPr anchor="ctr">
            <a:spAutoFit/>
          </a:bodyPr>
          <a:lstStyle/>
          <a:p>
            <a:pPr algn="ctr"/>
            <a:r>
              <a:rPr lang="en-US">
                <a:latin typeface="Arial" charset="0"/>
                <a:cs typeface="Arial" charset="0"/>
              </a:rPr>
              <a:t>Water</a:t>
            </a:r>
          </a:p>
        </p:txBody>
      </p:sp>
      <p:cxnSp>
        <p:nvCxnSpPr>
          <p:cNvPr id="102" name="Straight Arrow Connector 101"/>
          <p:cNvCxnSpPr/>
          <p:nvPr/>
        </p:nvCxnSpPr>
        <p:spPr>
          <a:xfrm rot="16200000">
            <a:off x="3025775" y="5375275"/>
            <a:ext cx="0" cy="869950"/>
          </a:xfrm>
          <a:prstGeom prst="straightConnector1">
            <a:avLst/>
          </a:prstGeom>
          <a:ln>
            <a:headEnd type="arrow"/>
            <a:tailEnd type="none"/>
          </a:ln>
        </p:spPr>
        <p:style>
          <a:lnRef idx="3">
            <a:schemeClr val="accent3"/>
          </a:lnRef>
          <a:fillRef idx="0">
            <a:schemeClr val="accent3"/>
          </a:fillRef>
          <a:effectRef idx="2">
            <a:schemeClr val="accent3"/>
          </a:effectRef>
          <a:fontRef idx="minor">
            <a:schemeClr val="tx1"/>
          </a:fontRef>
        </p:style>
      </p:cxnSp>
      <p:sp>
        <p:nvSpPr>
          <p:cNvPr id="36902" name="TextBox 103"/>
          <p:cNvSpPr txBox="1">
            <a:spLocks noChangeArrowheads="1"/>
          </p:cNvSpPr>
          <p:nvPr/>
        </p:nvSpPr>
        <p:spPr bwMode="auto">
          <a:xfrm>
            <a:off x="1625600" y="3744913"/>
            <a:ext cx="660400" cy="369887"/>
          </a:xfrm>
          <a:prstGeom prst="rect">
            <a:avLst/>
          </a:prstGeom>
          <a:noFill/>
          <a:ln w="9525">
            <a:solidFill>
              <a:schemeClr val="bg1"/>
            </a:solidFill>
            <a:miter lim="800000"/>
            <a:headEnd/>
            <a:tailEnd/>
          </a:ln>
        </p:spPr>
        <p:txBody>
          <a:bodyPr anchor="ctr">
            <a:spAutoFit/>
          </a:bodyPr>
          <a:lstStyle/>
          <a:p>
            <a:pPr algn="ctr"/>
            <a:r>
              <a:rPr lang="en-US">
                <a:latin typeface="Arial" charset="0"/>
                <a:cs typeface="Arial" charset="0"/>
              </a:rPr>
              <a:t>Ash</a:t>
            </a:r>
          </a:p>
        </p:txBody>
      </p:sp>
      <p:cxnSp>
        <p:nvCxnSpPr>
          <p:cNvPr id="109" name="Straight Arrow Connector 108"/>
          <p:cNvCxnSpPr/>
          <p:nvPr/>
        </p:nvCxnSpPr>
        <p:spPr>
          <a:xfrm flipV="1">
            <a:off x="1143000" y="1506538"/>
            <a:ext cx="0" cy="887412"/>
          </a:xfrm>
          <a:prstGeom prst="straightConnector1">
            <a:avLst/>
          </a:prstGeom>
          <a:ln>
            <a:headEnd type="arrow"/>
            <a:tailEnd type="none"/>
          </a:ln>
        </p:spPr>
        <p:style>
          <a:lnRef idx="3">
            <a:schemeClr val="dk1"/>
          </a:lnRef>
          <a:fillRef idx="0">
            <a:schemeClr val="dk1"/>
          </a:fillRef>
          <a:effectRef idx="2">
            <a:schemeClr val="dk1"/>
          </a:effectRef>
          <a:fontRef idx="minor">
            <a:schemeClr val="tx1"/>
          </a:fontRef>
        </p:style>
      </p:cxnSp>
      <p:cxnSp>
        <p:nvCxnSpPr>
          <p:cNvPr id="110" name="Straight Arrow Connector 109"/>
          <p:cNvCxnSpPr/>
          <p:nvPr/>
        </p:nvCxnSpPr>
        <p:spPr>
          <a:xfrm flipV="1">
            <a:off x="1754188" y="1792288"/>
            <a:ext cx="0" cy="588962"/>
          </a:xfrm>
          <a:prstGeom prst="straightConnector1">
            <a:avLst/>
          </a:prstGeom>
          <a:ln>
            <a:tailEnd type="none"/>
          </a:ln>
        </p:spPr>
        <p:style>
          <a:lnRef idx="3">
            <a:schemeClr val="accent2"/>
          </a:lnRef>
          <a:fillRef idx="0">
            <a:schemeClr val="accent2"/>
          </a:fillRef>
          <a:effectRef idx="2">
            <a:schemeClr val="accent2"/>
          </a:effectRef>
          <a:fontRef idx="minor">
            <a:schemeClr val="tx1"/>
          </a:fontRef>
        </p:style>
      </p:cxnSp>
      <p:cxnSp>
        <p:nvCxnSpPr>
          <p:cNvPr id="112" name="Straight Arrow Connector 111"/>
          <p:cNvCxnSpPr/>
          <p:nvPr/>
        </p:nvCxnSpPr>
        <p:spPr>
          <a:xfrm flipV="1">
            <a:off x="2743200" y="1806575"/>
            <a:ext cx="0" cy="588963"/>
          </a:xfrm>
          <a:prstGeom prst="straightConnector1">
            <a:avLst/>
          </a:prstGeom>
          <a:ln>
            <a:headEnd type="arrow"/>
            <a:tailEnd type="none"/>
          </a:ln>
        </p:spPr>
        <p:style>
          <a:lnRef idx="3">
            <a:schemeClr val="accent2"/>
          </a:lnRef>
          <a:fillRef idx="0">
            <a:schemeClr val="accent2"/>
          </a:fillRef>
          <a:effectRef idx="2">
            <a:schemeClr val="accent2"/>
          </a:effectRef>
          <a:fontRef idx="minor">
            <a:schemeClr val="tx1"/>
          </a:fontRef>
        </p:style>
      </p:cxnSp>
      <p:cxnSp>
        <p:nvCxnSpPr>
          <p:cNvPr id="113" name="Straight Arrow Connector 112"/>
          <p:cNvCxnSpPr/>
          <p:nvPr/>
        </p:nvCxnSpPr>
        <p:spPr>
          <a:xfrm>
            <a:off x="1754188" y="1806575"/>
            <a:ext cx="98901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6907" name="TextBox 114"/>
          <p:cNvSpPr txBox="1">
            <a:spLocks noChangeArrowheads="1"/>
          </p:cNvSpPr>
          <p:nvPr/>
        </p:nvSpPr>
        <p:spPr bwMode="auto">
          <a:xfrm>
            <a:off x="1752600" y="990600"/>
            <a:ext cx="981075" cy="646113"/>
          </a:xfrm>
          <a:prstGeom prst="rect">
            <a:avLst/>
          </a:prstGeom>
          <a:noFill/>
          <a:ln w="9525">
            <a:solidFill>
              <a:schemeClr val="bg1"/>
            </a:solidFill>
            <a:miter lim="800000"/>
            <a:headEnd/>
            <a:tailEnd/>
          </a:ln>
        </p:spPr>
        <p:txBody>
          <a:bodyPr anchor="ctr">
            <a:spAutoFit/>
          </a:bodyPr>
          <a:lstStyle/>
          <a:p>
            <a:pPr algn="ctr"/>
            <a:r>
              <a:rPr lang="en-US">
                <a:latin typeface="Arial" charset="0"/>
                <a:cs typeface="Arial" charset="0"/>
              </a:rPr>
              <a:t>Wet Steam </a:t>
            </a:r>
          </a:p>
        </p:txBody>
      </p:sp>
      <p:cxnSp>
        <p:nvCxnSpPr>
          <p:cNvPr id="117" name="Straight Arrow Connector 116"/>
          <p:cNvCxnSpPr/>
          <p:nvPr/>
        </p:nvCxnSpPr>
        <p:spPr>
          <a:xfrm>
            <a:off x="3200400" y="762000"/>
            <a:ext cx="0" cy="1647825"/>
          </a:xfrm>
          <a:prstGeom prst="straightConnector1">
            <a:avLst/>
          </a:prstGeom>
          <a:ln>
            <a:headEnd type="arrow"/>
            <a:tailEnd type="none"/>
          </a:ln>
        </p:spPr>
        <p:style>
          <a:lnRef idx="3">
            <a:schemeClr val="accent2"/>
          </a:lnRef>
          <a:fillRef idx="0">
            <a:schemeClr val="accent2"/>
          </a:fillRef>
          <a:effectRef idx="2">
            <a:schemeClr val="accent2"/>
          </a:effectRef>
          <a:fontRef idx="minor">
            <a:schemeClr val="tx1"/>
          </a:fontRef>
        </p:style>
      </p:cxnSp>
      <p:cxnSp>
        <p:nvCxnSpPr>
          <p:cNvPr id="120" name="Straight Arrow Connector 119"/>
          <p:cNvCxnSpPr/>
          <p:nvPr/>
        </p:nvCxnSpPr>
        <p:spPr>
          <a:xfrm>
            <a:off x="3200400" y="762000"/>
            <a:ext cx="989013"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6910" name="TextBox 120"/>
          <p:cNvSpPr txBox="1">
            <a:spLocks noChangeArrowheads="1"/>
          </p:cNvSpPr>
          <p:nvPr/>
        </p:nvSpPr>
        <p:spPr bwMode="auto">
          <a:xfrm>
            <a:off x="4222750" y="533400"/>
            <a:ext cx="2817813" cy="646113"/>
          </a:xfrm>
          <a:prstGeom prst="rect">
            <a:avLst/>
          </a:prstGeom>
          <a:noFill/>
          <a:ln w="9525">
            <a:solidFill>
              <a:schemeClr val="bg1"/>
            </a:solidFill>
            <a:miter lim="800000"/>
            <a:headEnd/>
            <a:tailEnd/>
          </a:ln>
        </p:spPr>
        <p:txBody>
          <a:bodyPr anchor="ctr">
            <a:spAutoFit/>
          </a:bodyPr>
          <a:lstStyle/>
          <a:p>
            <a:pPr algn="ctr"/>
            <a:r>
              <a:rPr lang="en-US">
                <a:latin typeface="Arial" charset="0"/>
                <a:cs typeface="Arial" charset="0"/>
              </a:rPr>
              <a:t>Super heated steam to the Turbine / Work place</a:t>
            </a:r>
          </a:p>
        </p:txBody>
      </p:sp>
      <p:sp>
        <p:nvSpPr>
          <p:cNvPr id="36911" name="TextBox 121"/>
          <p:cNvSpPr txBox="1">
            <a:spLocks noChangeArrowheads="1"/>
          </p:cNvSpPr>
          <p:nvPr/>
        </p:nvSpPr>
        <p:spPr bwMode="auto">
          <a:xfrm>
            <a:off x="1946275" y="6350000"/>
            <a:ext cx="5445125" cy="369888"/>
          </a:xfrm>
          <a:prstGeom prst="rect">
            <a:avLst/>
          </a:prstGeom>
          <a:noFill/>
          <a:ln w="9525">
            <a:solidFill>
              <a:schemeClr val="bg1"/>
            </a:solidFill>
            <a:miter lim="800000"/>
            <a:headEnd/>
            <a:tailEnd/>
          </a:ln>
        </p:spPr>
        <p:txBody>
          <a:bodyPr anchor="ctr">
            <a:spAutoFit/>
          </a:bodyPr>
          <a:lstStyle/>
          <a:p>
            <a:pPr algn="ctr"/>
            <a:r>
              <a:rPr lang="en-US" b="1">
                <a:latin typeface="Arial" charset="0"/>
                <a:cs typeface="Arial" charset="0"/>
              </a:rPr>
              <a:t>Schematic Diagram of Boiler Plant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2"/>
          <a:srcRect l="11214" t="7330" r="14113" b="11436"/>
          <a:stretch>
            <a:fillRect/>
          </a:stretch>
        </p:blipFill>
        <p:spPr bwMode="auto">
          <a:xfrm>
            <a:off x="76200" y="0"/>
            <a:ext cx="5678488" cy="4565650"/>
          </a:xfrm>
          <a:prstGeom prst="rect">
            <a:avLst/>
          </a:prstGeom>
          <a:noFill/>
          <a:ln w="9525">
            <a:noFill/>
            <a:miter lim="800000"/>
            <a:headEnd/>
            <a:tailEnd/>
          </a:ln>
        </p:spPr>
      </p:pic>
      <p:sp>
        <p:nvSpPr>
          <p:cNvPr id="37891" name="TextBox 2"/>
          <p:cNvSpPr txBox="1">
            <a:spLocks noChangeArrowheads="1"/>
          </p:cNvSpPr>
          <p:nvPr/>
        </p:nvSpPr>
        <p:spPr bwMode="auto">
          <a:xfrm>
            <a:off x="76200" y="5534025"/>
            <a:ext cx="8610600" cy="1323975"/>
          </a:xfrm>
          <a:prstGeom prst="rect">
            <a:avLst/>
          </a:prstGeom>
          <a:noFill/>
          <a:ln w="9525">
            <a:noFill/>
            <a:miter lim="800000"/>
            <a:headEnd/>
            <a:tailEnd/>
          </a:ln>
        </p:spPr>
        <p:txBody>
          <a:bodyPr>
            <a:spAutoFit/>
          </a:bodyPr>
          <a:lstStyle/>
          <a:p>
            <a:r>
              <a:rPr lang="en-US" sz="1600" b="1">
                <a:latin typeface="Arial" charset="0"/>
                <a:cs typeface="Arial" charset="0"/>
              </a:rPr>
              <a:t>Function:</a:t>
            </a:r>
          </a:p>
          <a:p>
            <a:r>
              <a:rPr lang="en-US" sz="1600">
                <a:latin typeface="Arial" charset="0"/>
                <a:cs typeface="Arial" charset="0"/>
              </a:rPr>
              <a:t>To heat feed water by utilizing the heat in the exhaust flue gases before leaving through the chimney. As the name indicates, the economizer improves the economy of the steam boiler.</a:t>
            </a:r>
          </a:p>
          <a:p>
            <a:r>
              <a:rPr lang="en-US" sz="1600" b="1">
                <a:latin typeface="Arial" charset="0"/>
                <a:cs typeface="Arial" charset="0"/>
              </a:rPr>
              <a:t>Location:</a:t>
            </a:r>
          </a:p>
          <a:p>
            <a:r>
              <a:rPr lang="en-US" sz="1600">
                <a:latin typeface="Arial" charset="0"/>
                <a:cs typeface="Arial" charset="0"/>
              </a:rPr>
              <a:t>After super heater and before air preheater as well as after feed pump and before boiler.</a:t>
            </a:r>
          </a:p>
        </p:txBody>
      </p:sp>
      <p:sp>
        <p:nvSpPr>
          <p:cNvPr id="4" name="TextBox 3"/>
          <p:cNvSpPr txBox="1"/>
          <p:nvPr/>
        </p:nvSpPr>
        <p:spPr>
          <a:xfrm>
            <a:off x="5638800" y="2006600"/>
            <a:ext cx="3200400" cy="3784600"/>
          </a:xfrm>
          <a:prstGeom prst="rect">
            <a:avLst/>
          </a:prstGeom>
          <a:noFill/>
        </p:spPr>
        <p:txBody>
          <a:bodyPr>
            <a:spAutoFit/>
          </a:bodyPr>
          <a:lstStyle/>
          <a:p>
            <a:pPr>
              <a:defRPr/>
            </a:pPr>
            <a:r>
              <a:rPr lang="en-US" sz="1600" b="1" dirty="0">
                <a:latin typeface="Arial" pitchFamily="34" charset="0"/>
                <a:cs typeface="Arial" pitchFamily="34" charset="0"/>
              </a:rPr>
              <a:t>Advantage:</a:t>
            </a:r>
          </a:p>
          <a:p>
            <a:pPr marL="285750" indent="-285750">
              <a:buFont typeface="Arial" pitchFamily="34" charset="0"/>
              <a:buChar char="•"/>
              <a:defRPr/>
            </a:pPr>
            <a:r>
              <a:rPr lang="en-US" sz="1600" dirty="0">
                <a:latin typeface="Arial" pitchFamily="34" charset="0"/>
                <a:cs typeface="Arial" pitchFamily="34" charset="0"/>
              </a:rPr>
              <a:t>Fuel economy</a:t>
            </a:r>
          </a:p>
          <a:p>
            <a:pPr marL="285750" indent="-285750">
              <a:buFont typeface="Arial" pitchFamily="34" charset="0"/>
              <a:buChar char="•"/>
              <a:defRPr/>
            </a:pPr>
            <a:r>
              <a:rPr lang="en-US" sz="1600" dirty="0">
                <a:latin typeface="Arial" pitchFamily="34" charset="0"/>
                <a:cs typeface="Arial" pitchFamily="34" charset="0"/>
              </a:rPr>
              <a:t>Evaporative capacity of boiler increased</a:t>
            </a:r>
          </a:p>
          <a:p>
            <a:pPr marL="285750" indent="-285750">
              <a:buFont typeface="Arial" pitchFamily="34" charset="0"/>
              <a:buChar char="•"/>
              <a:defRPr/>
            </a:pPr>
            <a:r>
              <a:rPr lang="en-US" sz="1600" dirty="0">
                <a:latin typeface="Arial" pitchFamily="34" charset="0"/>
                <a:cs typeface="Arial" pitchFamily="34" charset="0"/>
              </a:rPr>
              <a:t>Increase in life of boiler due to less thermal stress</a:t>
            </a:r>
          </a:p>
          <a:p>
            <a:pPr marL="285750" indent="-285750">
              <a:buFont typeface="Arial" pitchFamily="34" charset="0"/>
              <a:buChar char="•"/>
              <a:defRPr/>
            </a:pPr>
            <a:r>
              <a:rPr lang="en-US" sz="1600" dirty="0">
                <a:latin typeface="Arial" pitchFamily="34" charset="0"/>
                <a:cs typeface="Arial" pitchFamily="34" charset="0"/>
              </a:rPr>
              <a:t>Increase in thermal efficiency</a:t>
            </a:r>
          </a:p>
          <a:p>
            <a:pPr>
              <a:defRPr/>
            </a:pPr>
            <a:endParaRPr lang="en-US" sz="1600" b="1" dirty="0">
              <a:latin typeface="Arial" pitchFamily="34" charset="0"/>
              <a:cs typeface="Arial" pitchFamily="34" charset="0"/>
            </a:endParaRPr>
          </a:p>
          <a:p>
            <a:pPr>
              <a:defRPr/>
            </a:pPr>
            <a:r>
              <a:rPr lang="en-US" sz="1600" b="1" dirty="0">
                <a:latin typeface="Arial" pitchFamily="34" charset="0"/>
                <a:cs typeface="Arial" pitchFamily="34" charset="0"/>
              </a:rPr>
              <a:t>Disadvantage </a:t>
            </a:r>
          </a:p>
          <a:p>
            <a:pPr marL="285750" indent="-285750">
              <a:buFont typeface="Arial" pitchFamily="34" charset="0"/>
              <a:buChar char="•"/>
              <a:defRPr/>
            </a:pPr>
            <a:r>
              <a:rPr lang="en-US" sz="1600" dirty="0">
                <a:latin typeface="Arial" pitchFamily="34" charset="0"/>
                <a:cs typeface="Arial" pitchFamily="34" charset="0"/>
              </a:rPr>
              <a:t>Natural draft is insufficient and the plant must be provided with artificial draft</a:t>
            </a:r>
          </a:p>
          <a:p>
            <a:pPr marL="285750" indent="-285750">
              <a:buFont typeface="Arial" pitchFamily="34" charset="0"/>
              <a:buChar char="•"/>
              <a:defRPr/>
            </a:pPr>
            <a:r>
              <a:rPr lang="en-US" sz="1600" dirty="0">
                <a:latin typeface="Arial" pitchFamily="34" charset="0"/>
                <a:cs typeface="Arial" pitchFamily="34" charset="0"/>
              </a:rPr>
              <a:t>Capital cost is high</a:t>
            </a:r>
          </a:p>
          <a:p>
            <a:pPr marL="285750" indent="-285750">
              <a:buFont typeface="Arial" pitchFamily="34" charset="0"/>
              <a:buChar char="•"/>
              <a:defRPr/>
            </a:pPr>
            <a:r>
              <a:rPr lang="en-US" sz="1600" dirty="0">
                <a:latin typeface="Arial" pitchFamily="34" charset="0"/>
                <a:cs typeface="Arial" pitchFamily="34" charset="0"/>
              </a:rPr>
              <a:t>Not suitable for low pressure boiler</a:t>
            </a:r>
          </a:p>
        </p:txBody>
      </p:sp>
      <p:sp>
        <p:nvSpPr>
          <p:cNvPr id="6" name="TextBox 1"/>
          <p:cNvSpPr txBox="1">
            <a:spLocks noChangeArrowheads="1"/>
          </p:cNvSpPr>
          <p:nvPr/>
        </p:nvSpPr>
        <p:spPr bwMode="auto">
          <a:xfrm>
            <a:off x="5638800" y="19050"/>
            <a:ext cx="3352800"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US" sz="1600" b="1" dirty="0" smtClean="0">
                <a:latin typeface="Arial" charset="0"/>
                <a:cs typeface="Arial" charset="0"/>
              </a:rPr>
              <a:t>Construction:</a:t>
            </a:r>
          </a:p>
          <a:p>
            <a:pPr marL="285750" indent="-285750">
              <a:buFont typeface="Arial" pitchFamily="34" charset="0"/>
              <a:buChar char="•"/>
              <a:defRPr/>
            </a:pPr>
            <a:r>
              <a:rPr lang="en-US" sz="1600" dirty="0" smtClean="0">
                <a:latin typeface="Arial" charset="0"/>
                <a:cs typeface="Arial" charset="0"/>
              </a:rPr>
              <a:t>It consists of a large number of vertical pipes of tubes placed in an enlargement of the flue gases between the boiler and chimney.</a:t>
            </a:r>
          </a:p>
          <a:p>
            <a:pPr marL="285750" indent="-285750">
              <a:buFont typeface="Arial" pitchFamily="34" charset="0"/>
              <a:buChar char="•"/>
              <a:defRPr/>
            </a:pPr>
            <a:r>
              <a:rPr lang="en-US" sz="1600" dirty="0" smtClean="0">
                <a:latin typeface="Arial" charset="0"/>
                <a:cs typeface="Arial" charset="0"/>
              </a:rPr>
              <a:t>Tubes are 7.75 m long, 0.114m in dia. and 0.011m thick of C.I.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p:cNvPicPr>
          <p:nvPr/>
        </p:nvPicPr>
        <p:blipFill>
          <a:blip r:embed="rId2"/>
          <a:srcRect t="12149" b="12393"/>
          <a:stretch>
            <a:fillRect/>
          </a:stretch>
        </p:blipFill>
        <p:spPr bwMode="auto">
          <a:xfrm>
            <a:off x="609600" y="966788"/>
            <a:ext cx="7605713" cy="5738812"/>
          </a:xfrm>
          <a:prstGeom prst="rect">
            <a:avLst/>
          </a:prstGeom>
          <a:noFill/>
          <a:ln w="9525">
            <a:noFill/>
            <a:miter lim="800000"/>
            <a:headEnd/>
            <a:tailEnd/>
          </a:ln>
        </p:spPr>
      </p:pic>
      <p:sp>
        <p:nvSpPr>
          <p:cNvPr id="38915" name="TextBox 2"/>
          <p:cNvSpPr txBox="1">
            <a:spLocks noChangeArrowheads="1"/>
          </p:cNvSpPr>
          <p:nvPr/>
        </p:nvSpPr>
        <p:spPr bwMode="auto">
          <a:xfrm>
            <a:off x="198438" y="76200"/>
            <a:ext cx="4130675" cy="338138"/>
          </a:xfrm>
          <a:prstGeom prst="rect">
            <a:avLst/>
          </a:prstGeom>
          <a:noFill/>
          <a:ln w="9525">
            <a:noFill/>
            <a:miter lim="800000"/>
            <a:headEnd/>
            <a:tailEnd/>
          </a:ln>
        </p:spPr>
        <p:txBody>
          <a:bodyPr>
            <a:spAutoFit/>
          </a:bodyPr>
          <a:lstStyle/>
          <a:p>
            <a:r>
              <a:rPr lang="en-US" sz="1600" b="1">
                <a:latin typeface="Arial" charset="0"/>
                <a:cs typeface="Arial" charset="0"/>
              </a:rPr>
              <a:t>Economiser</a:t>
            </a:r>
            <a:endParaRPr lang="en-US" sz="1600">
              <a:latin typeface="Arial" charset="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p:cNvPicPr>
            <a:picLocks noChangeAspect="1" noChangeArrowheads="1"/>
          </p:cNvPicPr>
          <p:nvPr/>
        </p:nvPicPr>
        <p:blipFill>
          <a:blip r:embed="rId2"/>
          <a:srcRect l="15196" t="12070" r="25140" b="11552"/>
          <a:stretch>
            <a:fillRect/>
          </a:stretch>
        </p:blipFill>
        <p:spPr bwMode="auto">
          <a:xfrm>
            <a:off x="123825" y="152400"/>
            <a:ext cx="5514975" cy="5243513"/>
          </a:xfrm>
          <a:prstGeom prst="rect">
            <a:avLst/>
          </a:prstGeom>
          <a:noFill/>
          <a:ln w="9525">
            <a:noFill/>
            <a:miter lim="800000"/>
            <a:headEnd/>
            <a:tailEnd/>
          </a:ln>
        </p:spPr>
      </p:pic>
      <p:sp>
        <p:nvSpPr>
          <p:cNvPr id="3" name="TextBox 1"/>
          <p:cNvSpPr txBox="1">
            <a:spLocks noChangeArrowheads="1"/>
          </p:cNvSpPr>
          <p:nvPr/>
        </p:nvSpPr>
        <p:spPr bwMode="auto">
          <a:xfrm>
            <a:off x="5413375" y="228600"/>
            <a:ext cx="3502025"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US" sz="1600" b="1" dirty="0" smtClean="0">
                <a:latin typeface="Arial" charset="0"/>
                <a:cs typeface="Arial" charset="0"/>
              </a:rPr>
              <a:t>Construction:</a:t>
            </a:r>
          </a:p>
          <a:p>
            <a:pPr marL="285750" indent="-285750">
              <a:buFont typeface="Arial" pitchFamily="34" charset="0"/>
              <a:buChar char="•"/>
              <a:defRPr/>
            </a:pPr>
            <a:r>
              <a:rPr lang="en-US" sz="1600" dirty="0" smtClean="0">
                <a:latin typeface="Arial" charset="0"/>
                <a:cs typeface="Arial" charset="0"/>
              </a:rPr>
              <a:t>It consists of tubes which separated by baffles in the chamber.</a:t>
            </a:r>
          </a:p>
          <a:p>
            <a:pPr marL="285750" indent="-285750">
              <a:buFont typeface="Arial" pitchFamily="34" charset="0"/>
              <a:buChar char="•"/>
              <a:defRPr/>
            </a:pPr>
            <a:r>
              <a:rPr lang="en-US" sz="1600" dirty="0" smtClean="0">
                <a:latin typeface="Arial" charset="0"/>
                <a:cs typeface="Arial" charset="0"/>
              </a:rPr>
              <a:t>Hot gas passes through the tubes while air is passes through the outside of the tubes.</a:t>
            </a:r>
          </a:p>
        </p:txBody>
      </p:sp>
      <p:sp>
        <p:nvSpPr>
          <p:cNvPr id="4" name="TextBox 3"/>
          <p:cNvSpPr txBox="1"/>
          <p:nvPr/>
        </p:nvSpPr>
        <p:spPr>
          <a:xfrm>
            <a:off x="5638800" y="2006600"/>
            <a:ext cx="3200400" cy="3046413"/>
          </a:xfrm>
          <a:prstGeom prst="rect">
            <a:avLst/>
          </a:prstGeom>
          <a:noFill/>
        </p:spPr>
        <p:txBody>
          <a:bodyPr>
            <a:spAutoFit/>
          </a:bodyPr>
          <a:lstStyle/>
          <a:p>
            <a:pPr>
              <a:defRPr/>
            </a:pPr>
            <a:r>
              <a:rPr lang="en-US" sz="1600" b="1" dirty="0">
                <a:latin typeface="Arial" pitchFamily="34" charset="0"/>
                <a:cs typeface="Arial" pitchFamily="34" charset="0"/>
              </a:rPr>
              <a:t>Advantage:</a:t>
            </a:r>
          </a:p>
          <a:p>
            <a:pPr marL="285750" indent="-285750">
              <a:buFont typeface="Arial" pitchFamily="34" charset="0"/>
              <a:buChar char="•"/>
              <a:defRPr/>
            </a:pPr>
            <a:r>
              <a:rPr lang="en-US" sz="1600" dirty="0">
                <a:latin typeface="Arial" pitchFamily="34" charset="0"/>
                <a:cs typeface="Arial" pitchFamily="34" charset="0"/>
              </a:rPr>
              <a:t>Preheated air gives higher furnace temperature increases evaporative capacity per kg of fuel.</a:t>
            </a:r>
          </a:p>
          <a:p>
            <a:pPr marL="285750" indent="-285750">
              <a:buFont typeface="Arial" pitchFamily="34" charset="0"/>
              <a:buChar char="•"/>
              <a:defRPr/>
            </a:pPr>
            <a:r>
              <a:rPr lang="en-US" sz="1600" dirty="0">
                <a:latin typeface="Arial" pitchFamily="34" charset="0"/>
                <a:cs typeface="Arial" pitchFamily="34" charset="0"/>
              </a:rPr>
              <a:t>Boiler efficiency increases by 2%.</a:t>
            </a:r>
          </a:p>
          <a:p>
            <a:pPr marL="285750" indent="-285750">
              <a:buFont typeface="Arial" pitchFamily="34" charset="0"/>
              <a:buChar char="•"/>
              <a:defRPr/>
            </a:pPr>
            <a:r>
              <a:rPr lang="en-US" sz="1600" dirty="0">
                <a:latin typeface="Arial" pitchFamily="34" charset="0"/>
                <a:cs typeface="Arial" pitchFamily="34" charset="0"/>
              </a:rPr>
              <a:t>Results in better combustion with less soot, smoke and ash.</a:t>
            </a:r>
          </a:p>
          <a:p>
            <a:pPr marL="285750" indent="-285750">
              <a:buFont typeface="Arial" pitchFamily="34" charset="0"/>
              <a:buChar char="•"/>
              <a:defRPr/>
            </a:pPr>
            <a:r>
              <a:rPr lang="en-US" sz="1600" dirty="0">
                <a:latin typeface="Arial" pitchFamily="34" charset="0"/>
                <a:cs typeface="Arial" pitchFamily="34" charset="0"/>
              </a:rPr>
              <a:t>Low grade fuel can be used with less excess air.</a:t>
            </a:r>
          </a:p>
        </p:txBody>
      </p:sp>
      <p:sp>
        <p:nvSpPr>
          <p:cNvPr id="39941" name="TextBox 2"/>
          <p:cNvSpPr txBox="1">
            <a:spLocks noChangeArrowheads="1"/>
          </p:cNvSpPr>
          <p:nvPr/>
        </p:nvSpPr>
        <p:spPr bwMode="auto">
          <a:xfrm>
            <a:off x="76200" y="5534025"/>
            <a:ext cx="8610600" cy="1077913"/>
          </a:xfrm>
          <a:prstGeom prst="rect">
            <a:avLst/>
          </a:prstGeom>
          <a:noFill/>
          <a:ln w="9525">
            <a:noFill/>
            <a:miter lim="800000"/>
            <a:headEnd/>
            <a:tailEnd/>
          </a:ln>
        </p:spPr>
        <p:txBody>
          <a:bodyPr>
            <a:spAutoFit/>
          </a:bodyPr>
          <a:lstStyle/>
          <a:p>
            <a:r>
              <a:rPr lang="en-US" sz="1600" b="1">
                <a:latin typeface="Arial" charset="0"/>
                <a:cs typeface="Arial" charset="0"/>
              </a:rPr>
              <a:t>Function:</a:t>
            </a:r>
          </a:p>
          <a:p>
            <a:r>
              <a:rPr lang="en-US" sz="1600">
                <a:latin typeface="Arial" charset="0"/>
                <a:cs typeface="Arial" charset="0"/>
              </a:rPr>
              <a:t>The temperature of air required for the purpose of combustion is increased. </a:t>
            </a:r>
          </a:p>
          <a:p>
            <a:r>
              <a:rPr lang="en-US" sz="1600" b="1">
                <a:latin typeface="Arial" charset="0"/>
                <a:cs typeface="Arial" charset="0"/>
              </a:rPr>
              <a:t>Location:</a:t>
            </a:r>
          </a:p>
          <a:p>
            <a:r>
              <a:rPr lang="en-US" sz="1600">
                <a:latin typeface="Arial" charset="0"/>
                <a:cs typeface="Arial" charset="0"/>
              </a:rPr>
              <a:t>It is installed between economizer and chimney.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p:cNvPicPr>
            <a:picLocks noChangeAspect="1" noChangeArrowheads="1"/>
          </p:cNvPicPr>
          <p:nvPr/>
        </p:nvPicPr>
        <p:blipFill>
          <a:blip r:embed="rId2"/>
          <a:srcRect l="9769" t="10042" r="14320" b="3024"/>
          <a:stretch>
            <a:fillRect/>
          </a:stretch>
        </p:blipFill>
        <p:spPr bwMode="auto">
          <a:xfrm>
            <a:off x="76200" y="76200"/>
            <a:ext cx="5791200" cy="4648200"/>
          </a:xfrm>
          <a:prstGeom prst="rect">
            <a:avLst/>
          </a:prstGeom>
          <a:noFill/>
          <a:ln w="9525">
            <a:noFill/>
            <a:miter lim="800000"/>
            <a:headEnd/>
            <a:tailEnd/>
          </a:ln>
        </p:spPr>
      </p:pic>
      <p:sp>
        <p:nvSpPr>
          <p:cNvPr id="3" name="TextBox 1"/>
          <p:cNvSpPr txBox="1">
            <a:spLocks noChangeArrowheads="1"/>
          </p:cNvSpPr>
          <p:nvPr/>
        </p:nvSpPr>
        <p:spPr bwMode="auto">
          <a:xfrm>
            <a:off x="5565775" y="228600"/>
            <a:ext cx="3502025"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US" sz="1600" b="1" dirty="0" smtClean="0">
                <a:latin typeface="Arial" charset="0"/>
                <a:cs typeface="Arial" charset="0"/>
              </a:rPr>
              <a:t>Construction:</a:t>
            </a:r>
          </a:p>
          <a:p>
            <a:pPr marL="285750" indent="-285750">
              <a:buFont typeface="Arial" pitchFamily="34" charset="0"/>
              <a:buChar char="•"/>
              <a:defRPr/>
            </a:pPr>
            <a:r>
              <a:rPr lang="en-US" sz="1600" dirty="0" smtClean="0">
                <a:latin typeface="Arial" charset="0"/>
                <a:cs typeface="Arial" charset="0"/>
              </a:rPr>
              <a:t>It consists of two mild steel boxes or heaters from which hangs a group of solid drawn tubes bent to U-form. The ends of these tubes are expanded into the headers.</a:t>
            </a:r>
          </a:p>
        </p:txBody>
      </p:sp>
      <p:sp>
        <p:nvSpPr>
          <p:cNvPr id="40964" name="TextBox 2"/>
          <p:cNvSpPr txBox="1">
            <a:spLocks noChangeArrowheads="1"/>
          </p:cNvSpPr>
          <p:nvPr/>
        </p:nvSpPr>
        <p:spPr bwMode="auto">
          <a:xfrm>
            <a:off x="76200" y="5029200"/>
            <a:ext cx="8610600" cy="1570038"/>
          </a:xfrm>
          <a:prstGeom prst="rect">
            <a:avLst/>
          </a:prstGeom>
          <a:noFill/>
          <a:ln w="9525">
            <a:noFill/>
            <a:miter lim="800000"/>
            <a:headEnd/>
            <a:tailEnd/>
          </a:ln>
        </p:spPr>
        <p:txBody>
          <a:bodyPr>
            <a:spAutoFit/>
          </a:bodyPr>
          <a:lstStyle/>
          <a:p>
            <a:r>
              <a:rPr lang="en-US" sz="1600" b="1">
                <a:latin typeface="Arial" charset="0"/>
                <a:cs typeface="Arial" charset="0"/>
              </a:rPr>
              <a:t>Function:</a:t>
            </a:r>
          </a:p>
          <a:p>
            <a:r>
              <a:rPr lang="en-US" sz="1600">
                <a:latin typeface="Arial" charset="0"/>
                <a:cs typeface="Arial" charset="0"/>
              </a:rPr>
              <a:t>It is used to increase the temperature of steam and steam becomes super heated. </a:t>
            </a:r>
          </a:p>
          <a:p>
            <a:endParaRPr lang="en-US" sz="1600">
              <a:latin typeface="Arial" charset="0"/>
              <a:cs typeface="Arial" charset="0"/>
            </a:endParaRPr>
          </a:p>
          <a:p>
            <a:r>
              <a:rPr lang="en-US" sz="1600" b="1">
                <a:latin typeface="Arial" charset="0"/>
                <a:cs typeface="Arial" charset="0"/>
              </a:rPr>
              <a:t>Location:</a:t>
            </a:r>
          </a:p>
          <a:p>
            <a:r>
              <a:rPr lang="en-US" sz="1600">
                <a:latin typeface="Arial" charset="0"/>
                <a:cs typeface="Arial" charset="0"/>
              </a:rPr>
              <a:t>It is generally an integral part of a boiler, and is placed in the path of hot flue gases from the furnace.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p:cNvPicPr>
          <p:nvPr/>
        </p:nvPicPr>
        <p:blipFill>
          <a:blip r:embed="rId2"/>
          <a:srcRect t="552" r="1112" b="2"/>
          <a:stretch>
            <a:fillRect/>
          </a:stretch>
        </p:blipFill>
        <p:spPr bwMode="auto">
          <a:xfrm>
            <a:off x="987425" y="76200"/>
            <a:ext cx="7156450" cy="5105400"/>
          </a:xfrm>
          <a:prstGeom prst="rect">
            <a:avLst/>
          </a:prstGeom>
          <a:noFill/>
          <a:ln w="9525">
            <a:noFill/>
            <a:miter lim="800000"/>
            <a:headEnd/>
            <a:tailEnd/>
          </a:ln>
        </p:spPr>
      </p:pic>
      <p:sp>
        <p:nvSpPr>
          <p:cNvPr id="41987" name="TextBox 2"/>
          <p:cNvSpPr txBox="1">
            <a:spLocks noChangeArrowheads="1"/>
          </p:cNvSpPr>
          <p:nvPr/>
        </p:nvSpPr>
        <p:spPr bwMode="auto">
          <a:xfrm>
            <a:off x="76200" y="5287963"/>
            <a:ext cx="8610600" cy="1323975"/>
          </a:xfrm>
          <a:prstGeom prst="rect">
            <a:avLst/>
          </a:prstGeom>
          <a:noFill/>
          <a:ln w="9525">
            <a:noFill/>
            <a:miter lim="800000"/>
            <a:headEnd/>
            <a:tailEnd/>
          </a:ln>
        </p:spPr>
        <p:txBody>
          <a:bodyPr>
            <a:spAutoFit/>
          </a:bodyPr>
          <a:lstStyle/>
          <a:p>
            <a:r>
              <a:rPr lang="en-US" sz="1600" b="1">
                <a:latin typeface="Arial" charset="0"/>
                <a:cs typeface="Arial" charset="0"/>
              </a:rPr>
              <a:t>Function:</a:t>
            </a:r>
          </a:p>
          <a:p>
            <a:r>
              <a:rPr lang="en-US" sz="1600">
                <a:latin typeface="Arial" charset="0"/>
                <a:cs typeface="Arial" charset="0"/>
              </a:rPr>
              <a:t>It is used to increase the pressure of feed water before it is made to enter the boiler.</a:t>
            </a:r>
          </a:p>
          <a:p>
            <a:endParaRPr lang="en-US" sz="1600">
              <a:latin typeface="Arial" charset="0"/>
              <a:cs typeface="Arial" charset="0"/>
            </a:endParaRPr>
          </a:p>
          <a:p>
            <a:r>
              <a:rPr lang="en-US" sz="1600" b="1">
                <a:latin typeface="Arial" charset="0"/>
                <a:cs typeface="Arial" charset="0"/>
              </a:rPr>
              <a:t>Location:</a:t>
            </a:r>
          </a:p>
          <a:p>
            <a:r>
              <a:rPr lang="en-US" sz="1600">
                <a:latin typeface="Arial" charset="0"/>
                <a:cs typeface="Arial" charset="0"/>
              </a:rPr>
              <a:t>Before the boiler.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3"/>
          <p:cNvPicPr>
            <a:picLocks noChangeAspect="1" noChangeArrowheads="1"/>
          </p:cNvPicPr>
          <p:nvPr/>
        </p:nvPicPr>
        <p:blipFill>
          <a:blip r:embed="rId2"/>
          <a:srcRect/>
          <a:stretch>
            <a:fillRect/>
          </a:stretch>
        </p:blipFill>
        <p:spPr bwMode="auto">
          <a:xfrm>
            <a:off x="-533400" y="-304800"/>
            <a:ext cx="10439400" cy="777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srcRect/>
          <a:stretch>
            <a:fillRect/>
          </a:stretch>
        </p:blipFill>
        <p:spPr bwMode="auto">
          <a:xfrm>
            <a:off x="533400" y="17463"/>
            <a:ext cx="7848600" cy="4140200"/>
          </a:xfrm>
          <a:prstGeom prst="rect">
            <a:avLst/>
          </a:prstGeom>
          <a:noFill/>
          <a:ln w="9525">
            <a:noFill/>
            <a:miter lim="800000"/>
            <a:headEnd/>
            <a:tailEnd/>
          </a:ln>
        </p:spPr>
      </p:pic>
      <p:pic>
        <p:nvPicPr>
          <p:cNvPr id="9219" name="Picture 2"/>
          <p:cNvPicPr>
            <a:picLocks noChangeAspect="1"/>
          </p:cNvPicPr>
          <p:nvPr/>
        </p:nvPicPr>
        <p:blipFill>
          <a:blip r:embed="rId3"/>
          <a:srcRect/>
          <a:stretch>
            <a:fillRect/>
          </a:stretch>
        </p:blipFill>
        <p:spPr bwMode="auto">
          <a:xfrm>
            <a:off x="2590800" y="4208463"/>
            <a:ext cx="3268663"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
            <a:ext cx="8534400" cy="4032250"/>
          </a:xfrm>
          <a:prstGeom prst="rect">
            <a:avLst/>
          </a:prstGeom>
          <a:noFill/>
        </p:spPr>
        <p:txBody>
          <a:bodyPr>
            <a:spAutoFit/>
          </a:bodyPr>
          <a:lstStyle/>
          <a:p>
            <a:pPr>
              <a:defRPr/>
            </a:pPr>
            <a:r>
              <a:rPr lang="en-US" sz="1600" b="1" dirty="0">
                <a:latin typeface="Arial" pitchFamily="34" charset="0"/>
                <a:cs typeface="Arial" pitchFamily="34" charset="0"/>
              </a:rPr>
              <a:t>Lancashire Boiler Specification:</a:t>
            </a:r>
          </a:p>
          <a:p>
            <a:pPr marL="285750" indent="-285750">
              <a:buFont typeface="Arial" pitchFamily="34" charset="0"/>
              <a:buChar char="•"/>
              <a:defRPr/>
            </a:pPr>
            <a:r>
              <a:rPr lang="en-US" sz="1600" dirty="0">
                <a:latin typeface="Arial" pitchFamily="34" charset="0"/>
                <a:cs typeface="Arial" pitchFamily="34" charset="0"/>
              </a:rPr>
              <a:t>Shell diameter : 2 to 3 m (Most commonly used is 2.74 mm)</a:t>
            </a:r>
          </a:p>
          <a:p>
            <a:pPr marL="285750" indent="-285750">
              <a:buFont typeface="Arial" pitchFamily="34" charset="0"/>
              <a:buChar char="•"/>
              <a:defRPr/>
            </a:pPr>
            <a:r>
              <a:rPr lang="en-US" sz="1600" dirty="0">
                <a:latin typeface="Arial" pitchFamily="34" charset="0"/>
                <a:cs typeface="Arial" pitchFamily="34" charset="0"/>
              </a:rPr>
              <a:t>Height : 7 to 9 m</a:t>
            </a:r>
          </a:p>
          <a:p>
            <a:pPr marL="285750" indent="-285750">
              <a:buFont typeface="Arial" pitchFamily="34" charset="0"/>
              <a:buChar char="•"/>
              <a:defRPr/>
            </a:pPr>
            <a:r>
              <a:rPr lang="en-US" sz="1600" dirty="0">
                <a:latin typeface="Arial" pitchFamily="34" charset="0"/>
                <a:cs typeface="Arial" pitchFamily="34" charset="0"/>
              </a:rPr>
              <a:t>Working pressure : 16 bar</a:t>
            </a:r>
          </a:p>
          <a:p>
            <a:pPr marL="285750" indent="-285750">
              <a:buFont typeface="Arial" pitchFamily="34" charset="0"/>
              <a:buChar char="•"/>
              <a:defRPr/>
            </a:pPr>
            <a:r>
              <a:rPr lang="en-US" sz="1600" dirty="0">
                <a:latin typeface="Arial" pitchFamily="34" charset="0"/>
                <a:cs typeface="Arial" pitchFamily="34" charset="0"/>
              </a:rPr>
              <a:t>Steam capacity : 8000 - 9000 kg/</a:t>
            </a:r>
            <a:r>
              <a:rPr lang="en-US" sz="1600" dirty="0" err="1">
                <a:latin typeface="Arial" pitchFamily="34" charset="0"/>
                <a:cs typeface="Arial" pitchFamily="34" charset="0"/>
              </a:rPr>
              <a:t>hr</a:t>
            </a:r>
            <a:r>
              <a:rPr lang="en-US" sz="1600" dirty="0">
                <a:latin typeface="Arial" pitchFamily="34" charset="0"/>
                <a:cs typeface="Arial" pitchFamily="34" charset="0"/>
              </a:rPr>
              <a:t> </a:t>
            </a:r>
          </a:p>
          <a:p>
            <a:pPr marL="285750" indent="-285750">
              <a:buFont typeface="Arial" pitchFamily="34" charset="0"/>
              <a:buChar char="•"/>
              <a:defRPr/>
            </a:pPr>
            <a:r>
              <a:rPr lang="en-US" sz="1600" dirty="0">
                <a:latin typeface="Arial" pitchFamily="34" charset="0"/>
                <a:cs typeface="Arial" pitchFamily="34" charset="0"/>
              </a:rPr>
              <a:t>Heating surface area : 120 m</a:t>
            </a:r>
            <a:r>
              <a:rPr lang="en-US" sz="1600" baseline="30000" dirty="0">
                <a:latin typeface="Arial" pitchFamily="34" charset="0"/>
                <a:cs typeface="Arial" pitchFamily="34" charset="0"/>
              </a:rPr>
              <a:t>2</a:t>
            </a:r>
          </a:p>
          <a:p>
            <a:pPr marL="285750" indent="-285750">
              <a:buFont typeface="Arial" pitchFamily="34" charset="0"/>
              <a:buChar char="•"/>
              <a:defRPr/>
            </a:pPr>
            <a:r>
              <a:rPr lang="en-US" sz="1600" dirty="0">
                <a:latin typeface="Arial" pitchFamily="34" charset="0"/>
                <a:cs typeface="Arial" pitchFamily="34" charset="0"/>
              </a:rPr>
              <a:t>Efficiency : 50% to 70%</a:t>
            </a:r>
          </a:p>
          <a:p>
            <a:pPr marL="285750" indent="-285750">
              <a:buFont typeface="Arial" pitchFamily="34" charset="0"/>
              <a:buChar char="•"/>
              <a:defRPr/>
            </a:pPr>
            <a:endParaRPr lang="en-US" sz="1600" dirty="0">
              <a:latin typeface="Arial" pitchFamily="34" charset="0"/>
              <a:cs typeface="Arial" pitchFamily="34" charset="0"/>
            </a:endParaRPr>
          </a:p>
          <a:p>
            <a:pPr>
              <a:defRPr/>
            </a:pPr>
            <a:r>
              <a:rPr lang="en-US" sz="1600" b="1" dirty="0">
                <a:latin typeface="Arial" pitchFamily="34" charset="0"/>
                <a:cs typeface="Arial" pitchFamily="34" charset="0"/>
              </a:rPr>
              <a:t>Characteristics:</a:t>
            </a:r>
            <a:endParaRPr lang="en-US" sz="1600" dirty="0">
              <a:latin typeface="Arial" pitchFamily="34" charset="0"/>
              <a:cs typeface="Arial" pitchFamily="34" charset="0"/>
            </a:endParaRPr>
          </a:p>
          <a:p>
            <a:pPr marL="285750" indent="-285750">
              <a:buFont typeface="Arial" pitchFamily="34" charset="0"/>
              <a:buChar char="•"/>
              <a:defRPr/>
            </a:pPr>
            <a:r>
              <a:rPr lang="en-US" sz="1600" dirty="0">
                <a:latin typeface="Arial" pitchFamily="34" charset="0"/>
                <a:cs typeface="Arial" pitchFamily="34" charset="0"/>
              </a:rPr>
              <a:t>Horizontal boiler</a:t>
            </a:r>
          </a:p>
          <a:p>
            <a:pPr marL="285750" indent="-285750">
              <a:buFont typeface="Arial" pitchFamily="34" charset="0"/>
              <a:buChar char="•"/>
              <a:defRPr/>
            </a:pPr>
            <a:r>
              <a:rPr lang="en-US" sz="1600" dirty="0">
                <a:latin typeface="Arial" pitchFamily="34" charset="0"/>
                <a:cs typeface="Arial" pitchFamily="34" charset="0"/>
              </a:rPr>
              <a:t>Fire tube boiler</a:t>
            </a:r>
          </a:p>
          <a:p>
            <a:pPr marL="285750" indent="-285750">
              <a:buFont typeface="Arial" pitchFamily="34" charset="0"/>
              <a:buChar char="•"/>
              <a:defRPr/>
            </a:pPr>
            <a:r>
              <a:rPr lang="en-US" sz="1600" dirty="0">
                <a:latin typeface="Arial" pitchFamily="34" charset="0"/>
                <a:cs typeface="Arial" pitchFamily="34" charset="0"/>
              </a:rPr>
              <a:t>Stationary boiler</a:t>
            </a:r>
          </a:p>
          <a:p>
            <a:pPr marL="285750" indent="-285750">
              <a:buFont typeface="Arial" pitchFamily="34" charset="0"/>
              <a:buChar char="•"/>
              <a:defRPr/>
            </a:pPr>
            <a:r>
              <a:rPr lang="en-US" sz="1600" dirty="0">
                <a:latin typeface="Arial" pitchFamily="34" charset="0"/>
                <a:cs typeface="Arial" pitchFamily="34" charset="0"/>
              </a:rPr>
              <a:t>It has two fire tubes</a:t>
            </a:r>
          </a:p>
          <a:p>
            <a:pPr marL="285750" indent="-285750">
              <a:buFont typeface="Arial" pitchFamily="34" charset="0"/>
              <a:buChar char="•"/>
              <a:defRPr/>
            </a:pPr>
            <a:r>
              <a:rPr lang="en-US" sz="1600" dirty="0">
                <a:latin typeface="Arial" pitchFamily="34" charset="0"/>
                <a:cs typeface="Arial" pitchFamily="34" charset="0"/>
              </a:rPr>
              <a:t>Tube diameter is 150 to 200 mm</a:t>
            </a:r>
          </a:p>
          <a:p>
            <a:pPr marL="285750" indent="-285750">
              <a:buFont typeface="Arial" pitchFamily="34" charset="0"/>
              <a:buChar char="•"/>
              <a:defRPr/>
            </a:pPr>
            <a:r>
              <a:rPr lang="en-US" sz="1600" dirty="0">
                <a:latin typeface="Arial" pitchFamily="34" charset="0"/>
                <a:cs typeface="Arial" pitchFamily="34" charset="0"/>
              </a:rPr>
              <a:t>Medium pressure boiler</a:t>
            </a:r>
          </a:p>
          <a:p>
            <a:pPr marL="285750" indent="-285750">
              <a:buFont typeface="Arial" pitchFamily="34" charset="0"/>
              <a:buChar char="•"/>
              <a:defRPr/>
            </a:pP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8458200" cy="4278313"/>
          </a:xfrm>
          <a:prstGeom prst="rect">
            <a:avLst/>
          </a:prstGeom>
        </p:spPr>
        <p:txBody>
          <a:bodyPr>
            <a:spAutoFit/>
          </a:bodyPr>
          <a:lstStyle/>
          <a:p>
            <a:pPr>
              <a:defRPr/>
            </a:pPr>
            <a:r>
              <a:rPr lang="en-US" sz="1600" b="1" dirty="0">
                <a:latin typeface="Arial" pitchFamily="34" charset="0"/>
                <a:cs typeface="Arial" pitchFamily="34" charset="0"/>
              </a:rPr>
              <a:t>Lancashire Boiler Advantages: </a:t>
            </a:r>
            <a:endParaRPr lang="en-US" sz="1600" dirty="0">
              <a:latin typeface="Arial" pitchFamily="34" charset="0"/>
              <a:cs typeface="Arial" pitchFamily="34" charset="0"/>
            </a:endParaRPr>
          </a:p>
          <a:p>
            <a:pPr marL="285750" indent="-285750">
              <a:buFont typeface="Arial" pitchFamily="34" charset="0"/>
              <a:buChar char="•"/>
              <a:defRPr/>
            </a:pPr>
            <a:r>
              <a:rPr lang="en-US" sz="1600" dirty="0">
                <a:latin typeface="Arial" pitchFamily="34" charset="0"/>
                <a:cs typeface="Arial" pitchFamily="34" charset="0"/>
              </a:rPr>
              <a:t>Due to large reservoir capacity, the load fluctuations can be easily be met by this boiler.</a:t>
            </a:r>
          </a:p>
          <a:p>
            <a:pPr marL="285750" indent="-285750">
              <a:buFont typeface="Arial" pitchFamily="34" charset="0"/>
              <a:buChar char="•"/>
              <a:defRPr/>
            </a:pPr>
            <a:r>
              <a:rPr lang="en-US" sz="1600" dirty="0">
                <a:latin typeface="Arial" pitchFamily="34" charset="0"/>
                <a:cs typeface="Arial" pitchFamily="34" charset="0"/>
              </a:rPr>
              <a:t>Easy to clean and inspect</a:t>
            </a:r>
          </a:p>
          <a:p>
            <a:pPr marL="285750" indent="-285750">
              <a:buFont typeface="Arial" pitchFamily="34" charset="0"/>
              <a:buChar char="•"/>
              <a:defRPr/>
            </a:pPr>
            <a:r>
              <a:rPr lang="en-US" sz="1600" dirty="0">
                <a:latin typeface="Arial" pitchFamily="34" charset="0"/>
                <a:cs typeface="Arial" pitchFamily="34" charset="0"/>
              </a:rPr>
              <a:t>Heating surface area / unit volume of the boiler is considerably large</a:t>
            </a:r>
          </a:p>
          <a:p>
            <a:pPr marL="285750" indent="-285750">
              <a:buFont typeface="Arial" pitchFamily="34" charset="0"/>
              <a:buChar char="•"/>
              <a:defRPr/>
            </a:pPr>
            <a:r>
              <a:rPr lang="en-US" sz="1600" dirty="0">
                <a:latin typeface="Arial" pitchFamily="34" charset="0"/>
                <a:cs typeface="Arial" pitchFamily="34" charset="0"/>
              </a:rPr>
              <a:t>Maintenance costs are low</a:t>
            </a:r>
          </a:p>
          <a:p>
            <a:pPr marL="285750" indent="-285750">
              <a:buFont typeface="Arial" pitchFamily="34" charset="0"/>
              <a:buChar char="•"/>
              <a:defRPr/>
            </a:pPr>
            <a:r>
              <a:rPr lang="en-US" sz="1600" dirty="0">
                <a:latin typeface="Arial" pitchFamily="34" charset="0"/>
                <a:cs typeface="Arial" pitchFamily="34" charset="0"/>
              </a:rPr>
              <a:t>It is reliable</a:t>
            </a:r>
          </a:p>
          <a:p>
            <a:pPr marL="285750" indent="-285750">
              <a:buFont typeface="Arial" pitchFamily="34" charset="0"/>
              <a:buChar char="•"/>
              <a:defRPr/>
            </a:pPr>
            <a:r>
              <a:rPr lang="en-US" sz="1600" dirty="0">
                <a:latin typeface="Arial" pitchFamily="34" charset="0"/>
                <a:cs typeface="Arial" pitchFamily="34" charset="0"/>
              </a:rPr>
              <a:t>Operation is easy</a:t>
            </a:r>
          </a:p>
          <a:p>
            <a:pPr>
              <a:defRPr/>
            </a:pPr>
            <a:endParaRPr lang="en-US" sz="1600" dirty="0">
              <a:latin typeface="Arial" pitchFamily="34" charset="0"/>
              <a:cs typeface="Arial" pitchFamily="34" charset="0"/>
            </a:endParaRPr>
          </a:p>
          <a:p>
            <a:pPr>
              <a:defRPr/>
            </a:pPr>
            <a:r>
              <a:rPr lang="en-US" sz="1600" b="1" dirty="0">
                <a:latin typeface="Arial" pitchFamily="34" charset="0"/>
                <a:cs typeface="Arial" pitchFamily="34" charset="0"/>
              </a:rPr>
              <a:t>Disadvantages:</a:t>
            </a:r>
          </a:p>
          <a:p>
            <a:pPr marL="285750" indent="-285750">
              <a:buFont typeface="Arial" pitchFamily="34" charset="0"/>
              <a:buChar char="•"/>
              <a:defRPr/>
            </a:pPr>
            <a:r>
              <a:rPr lang="en-US" sz="1600" dirty="0">
                <a:latin typeface="Arial" pitchFamily="34" charset="0"/>
                <a:cs typeface="Arial" pitchFamily="34" charset="0"/>
              </a:rPr>
              <a:t>Maximum pressure is limited to about 16 bar</a:t>
            </a:r>
          </a:p>
          <a:p>
            <a:pPr marL="285750" indent="-285750">
              <a:buFont typeface="Arial" pitchFamily="34" charset="0"/>
              <a:buChar char="•"/>
              <a:defRPr/>
            </a:pPr>
            <a:r>
              <a:rPr lang="en-US" sz="1600" dirty="0">
                <a:latin typeface="Arial" pitchFamily="34" charset="0"/>
                <a:cs typeface="Arial" pitchFamily="34" charset="0"/>
              </a:rPr>
              <a:t>More floor area is required due to brickwork settings</a:t>
            </a:r>
          </a:p>
          <a:p>
            <a:pPr marL="285750" indent="-285750">
              <a:buFont typeface="Arial" pitchFamily="34" charset="0"/>
              <a:buChar char="•"/>
              <a:defRPr/>
            </a:pPr>
            <a:r>
              <a:rPr lang="en-US" sz="1600" dirty="0">
                <a:latin typeface="Arial" pitchFamily="34" charset="0"/>
                <a:cs typeface="Arial" pitchFamily="34" charset="0"/>
              </a:rPr>
              <a:t>Due to large water capacity, for developing more pressures, boiler takes high time</a:t>
            </a:r>
          </a:p>
          <a:p>
            <a:pPr marL="285750" indent="-285750">
              <a:buFont typeface="Arial" pitchFamily="34" charset="0"/>
              <a:buChar char="•"/>
              <a:defRPr/>
            </a:pPr>
            <a:r>
              <a:rPr lang="en-US" sz="1600" dirty="0">
                <a:latin typeface="Arial" pitchFamily="34" charset="0"/>
                <a:cs typeface="Arial" pitchFamily="34" charset="0"/>
              </a:rPr>
              <a:t>Since the furnace is inside the tubes the grate area is restricted</a:t>
            </a:r>
          </a:p>
          <a:p>
            <a:pPr>
              <a:defRPr/>
            </a:pPr>
            <a:endParaRPr lang="en-US" sz="1600" dirty="0">
              <a:latin typeface="Arial" pitchFamily="34" charset="0"/>
              <a:cs typeface="Arial" pitchFamily="34" charset="0"/>
            </a:endParaRPr>
          </a:p>
          <a:p>
            <a:pPr>
              <a:defRPr/>
            </a:pPr>
            <a:r>
              <a:rPr lang="en-US" sz="1600" b="1" dirty="0">
                <a:latin typeface="Arial" pitchFamily="34" charset="0"/>
                <a:cs typeface="Arial" pitchFamily="34" charset="0"/>
              </a:rPr>
              <a:t>Application:</a:t>
            </a:r>
          </a:p>
          <a:p>
            <a:pPr>
              <a:defRPr/>
            </a:pPr>
            <a:r>
              <a:rPr lang="en-US" sz="1600" dirty="0">
                <a:latin typeface="Arial" pitchFamily="34" charset="0"/>
                <a:cs typeface="Arial" pitchFamily="34" charset="0"/>
              </a:rPr>
              <a:t>Sugar mills, textile industries where steam is required for power generation as well as for the process work. It is also used in chemical industries.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p:cNvPicPr>
            <a:picLocks noChangeAspect="1" noChangeArrowheads="1"/>
          </p:cNvPicPr>
          <p:nvPr/>
        </p:nvPicPr>
        <p:blipFill>
          <a:blip r:embed="rId2"/>
          <a:srcRect/>
          <a:stretch>
            <a:fillRect/>
          </a:stretch>
        </p:blipFill>
        <p:spPr bwMode="auto">
          <a:xfrm>
            <a:off x="-533400" y="-381000"/>
            <a:ext cx="10134600" cy="7696200"/>
          </a:xfrm>
          <a:prstGeom prst="rect">
            <a:avLst/>
          </a:prstGeom>
          <a:noFill/>
          <a:ln w="9525">
            <a:noFill/>
            <a:miter lim="800000"/>
            <a:headEnd/>
            <a:tailEnd/>
          </a:ln>
        </p:spPr>
      </p:pic>
      <p:sp>
        <p:nvSpPr>
          <p:cNvPr id="12291" name="Line 9"/>
          <p:cNvSpPr>
            <a:spLocks noChangeShapeType="1"/>
          </p:cNvSpPr>
          <p:nvPr/>
        </p:nvSpPr>
        <p:spPr bwMode="auto">
          <a:xfrm>
            <a:off x="4703763" y="6761163"/>
            <a:ext cx="3581400" cy="0"/>
          </a:xfrm>
          <a:prstGeom prst="line">
            <a:avLst/>
          </a:prstGeom>
          <a:noFill/>
          <a:ln w="2857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p:cNvPicPr>
            <a:picLocks noChangeAspect="1" noChangeArrowheads="1"/>
          </p:cNvPicPr>
          <p:nvPr/>
        </p:nvPicPr>
        <p:blipFill>
          <a:blip r:embed="rId2"/>
          <a:srcRect/>
          <a:stretch>
            <a:fillRect/>
          </a:stretch>
        </p:blipFill>
        <p:spPr bwMode="auto">
          <a:xfrm>
            <a:off x="-533400" y="-381000"/>
            <a:ext cx="10363200" cy="7262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srcRect/>
          <a:stretch>
            <a:fillRect/>
          </a:stretch>
        </p:blipFill>
        <p:spPr bwMode="auto">
          <a:xfrm>
            <a:off x="757238" y="457200"/>
            <a:ext cx="752475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1743</Words>
  <Application>Microsoft Office PowerPoint</Application>
  <PresentationFormat>On-screen Show (4:3)</PresentationFormat>
  <Paragraphs>244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1</cp:revision>
  <dcterms:created xsi:type="dcterms:W3CDTF">2006-08-16T00:00:00Z</dcterms:created>
  <dcterms:modified xsi:type="dcterms:W3CDTF">2015-10-03T05:01:53Z</dcterms:modified>
</cp:coreProperties>
</file>