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9"/>
  </p:notesMasterIdLst>
  <p:sldIdLst>
    <p:sldId id="259" r:id="rId2"/>
    <p:sldId id="285" r:id="rId3"/>
    <p:sldId id="286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25" r:id="rId17"/>
    <p:sldId id="310" r:id="rId18"/>
    <p:sldId id="311" r:id="rId19"/>
    <p:sldId id="312" r:id="rId20"/>
    <p:sldId id="313" r:id="rId21"/>
    <p:sldId id="314" r:id="rId22"/>
    <p:sldId id="324" r:id="rId23"/>
    <p:sldId id="315" r:id="rId24"/>
    <p:sldId id="316" r:id="rId25"/>
    <p:sldId id="318" r:id="rId26"/>
    <p:sldId id="317" r:id="rId27"/>
    <p:sldId id="319" r:id="rId28"/>
    <p:sldId id="320" r:id="rId29"/>
    <p:sldId id="321" r:id="rId30"/>
    <p:sldId id="322" r:id="rId31"/>
    <p:sldId id="323" r:id="rId32"/>
    <p:sldId id="326" r:id="rId33"/>
    <p:sldId id="327" r:id="rId34"/>
    <p:sldId id="328" r:id="rId35"/>
    <p:sldId id="329" r:id="rId36"/>
    <p:sldId id="330" r:id="rId37"/>
    <p:sldId id="33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7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BCB8E-7FC4-4FC4-82C2-D9C1BB9D17CB}" type="datetimeFigureOut">
              <a:rPr lang="en-US" smtClean="0"/>
              <a:pPr/>
              <a:t>5/9/2014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F9E66-FB63-499A-A868-F855571DBB5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463F409-21E2-4804-ABB7-955D63BBF60B}" type="datetime1">
              <a:rPr lang="en-US" smtClean="0"/>
              <a:pPr/>
              <a:t>5/9/2014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A8AA-E17E-4582-8783-88479643769C}" type="datetime1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9021-8554-4B6D-AB52-61EB6FC99092}" type="datetime1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95C913-6D7B-434A-8A3A-C07689A4D69E}" type="datetime1">
              <a:rPr lang="en-US" smtClean="0"/>
              <a:pPr/>
              <a:t>5/9/2014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5037961-A959-42D8-B462-6F25083C1716}" type="datetime1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9842-04B7-4D31-AE9A-582CD79FA52E}" type="datetime1">
              <a:rPr lang="en-US" smtClean="0"/>
              <a:pPr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9B4D-1786-418C-95E0-BBD27DB04EF7}" type="datetime1">
              <a:rPr lang="en-US" smtClean="0"/>
              <a:pPr/>
              <a:t>5/9/2014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F9ABA3-57C5-4C4A-B29A-048D4E3B0214}" type="datetime1">
              <a:rPr lang="en-US" smtClean="0"/>
              <a:pPr/>
              <a:t>5/9/2014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E644-456F-4300-A005-B3DF3F569B75}" type="datetime1">
              <a:rPr lang="en-US" smtClean="0"/>
              <a:pPr/>
              <a:t>5/9/2014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32B624-44C9-4AB6-90A3-0D02B3844D7C}" type="datetime1">
              <a:rPr lang="en-US" smtClean="0"/>
              <a:pPr/>
              <a:t>5/9/2014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FE7FC8-F319-47DD-B73B-7F353DF53FC2}" type="datetime1">
              <a:rPr lang="en-US" smtClean="0"/>
              <a:pPr/>
              <a:t>5/9/2014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77E355-283A-4A6B-B7A1-A69BD554D363}" type="datetime1">
              <a:rPr lang="en-US" smtClean="0"/>
              <a:pPr/>
              <a:t>5/9/2014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hyperlink" Target="file:///D:\personal\safety\ecact2001.pdf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0800" y="457200"/>
            <a:ext cx="4572000" cy="124968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 1</a:t>
            </a:r>
            <a:br>
              <a:rPr kumimoji="0" lang="en-US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</a:t>
            </a:r>
            <a:r>
              <a:rPr kumimoji="0" lang="en-US" sz="30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Scenario</a:t>
            </a:r>
            <a:endParaRPr kumimoji="0" lang="en-IN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09800" y="4038600"/>
            <a:ext cx="6553200" cy="1676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2400" b="1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Asst.Prof</a:t>
            </a:r>
            <a:r>
              <a:rPr lang="en-US" sz="24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400" b="1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Krunal</a:t>
            </a:r>
            <a:r>
              <a:rPr lang="en-US" sz="24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Khiraiya</a:t>
            </a:r>
            <a:endParaRPr lang="en-US" sz="2400" b="1" cap="small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24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Mechanical engineering department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2400" b="1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Parul</a:t>
            </a:r>
            <a:r>
              <a:rPr lang="en-US" sz="24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institute of engineering and technology</a:t>
            </a:r>
          </a:p>
        </p:txBody>
      </p:sp>
      <p:pic>
        <p:nvPicPr>
          <p:cNvPr id="6" name="Picture 5" descr="http://upload.wikimedia.org/wikipedia/en/8/8d/Parul_Institute_of_Engineering_and_Technology_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057400"/>
            <a:ext cx="2743200" cy="1661793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www.njfundz.com/images/mutual_funds_indi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24757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304800"/>
            <a:ext cx="7681909" cy="533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4. ENERGY COSERVATION FUND</a:t>
            </a:r>
            <a:endParaRPr lang="en-US" sz="28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981200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Promotion </a:t>
            </a:r>
            <a:r>
              <a:rPr lang="en-US" sz="2000" dirty="0"/>
              <a:t>of Energy Service </a:t>
            </a:r>
            <a:r>
              <a:rPr lang="en-US" sz="2000" dirty="0" smtClean="0"/>
              <a:t>Companies.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Research </a:t>
            </a:r>
            <a:r>
              <a:rPr lang="en-US" sz="2000" dirty="0"/>
              <a:t>&amp; Development </a:t>
            </a:r>
          </a:p>
          <a:p>
            <a:r>
              <a:rPr lang="en-US" sz="2000" dirty="0" smtClean="0"/>
              <a:t>Demonstration. 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Creation </a:t>
            </a:r>
            <a:r>
              <a:rPr lang="en-US" sz="2000" dirty="0"/>
              <a:t>of testing facilities </a:t>
            </a:r>
          </a:p>
          <a:p>
            <a:r>
              <a:rPr lang="en-US" sz="2000" dirty="0"/>
              <a:t>Awareness </a:t>
            </a:r>
            <a:r>
              <a:rPr lang="en-US" sz="2000" dirty="0" smtClean="0"/>
              <a:t>Creation.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28600" y="144780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To set up Energy Conservation Fund for providing :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457200"/>
            <a:ext cx="6400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5. Bureau Of Energy  Efficiency</a:t>
            </a:r>
            <a:endParaRPr lang="en-US" sz="28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6019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Important </a:t>
            </a:r>
            <a:r>
              <a:rPr lang="en-US" sz="2000" dirty="0"/>
              <a:t>Roles include: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Implementation </a:t>
            </a:r>
            <a:r>
              <a:rPr lang="en-US" sz="2000" dirty="0"/>
              <a:t>of provisions of </a:t>
            </a:r>
            <a:endParaRPr lang="en-US" sz="2000" dirty="0" smtClean="0"/>
          </a:p>
          <a:p>
            <a:r>
              <a:rPr lang="en-US" sz="2000" dirty="0" smtClean="0"/>
              <a:t>Energy </a:t>
            </a:r>
            <a:r>
              <a:rPr lang="en-US" sz="2000" dirty="0"/>
              <a:t>Conservation </a:t>
            </a:r>
            <a:r>
              <a:rPr lang="en-US" sz="2000" dirty="0" smtClean="0"/>
              <a:t>Act.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Quick coordination. 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Policy research.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Promotion </a:t>
            </a:r>
            <a:r>
              <a:rPr lang="en-US" sz="2000" dirty="0"/>
              <a:t>of Energy </a:t>
            </a:r>
            <a:r>
              <a:rPr lang="en-US" sz="2000" dirty="0" smtClean="0"/>
              <a:t>Efficiency.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Development </a:t>
            </a:r>
            <a:r>
              <a:rPr lang="en-US" sz="2000" dirty="0"/>
              <a:t>of new </a:t>
            </a:r>
            <a:r>
              <a:rPr lang="en-US" sz="2000" dirty="0" smtClean="0"/>
              <a:t>financial</a:t>
            </a:r>
          </a:p>
          <a:p>
            <a:r>
              <a:rPr lang="en-US" sz="2000" dirty="0" smtClean="0"/>
              <a:t>    instruments. 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Development </a:t>
            </a:r>
            <a:r>
              <a:rPr lang="en-US" sz="2000" dirty="0"/>
              <a:t>of </a:t>
            </a:r>
            <a:r>
              <a:rPr lang="en-US" sz="2000" dirty="0" smtClean="0"/>
              <a:t>ESCOs. 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IN" sz="2000" dirty="0" smtClean="0"/>
              <a:t>The primary objective would be to</a:t>
            </a:r>
          </a:p>
          <a:p>
            <a:r>
              <a:rPr lang="en-IN" sz="2000" dirty="0" smtClean="0"/>
              <a:t>    reduce energy intensity in Indian </a:t>
            </a:r>
          </a:p>
          <a:p>
            <a:r>
              <a:rPr lang="en-IN" sz="2000" dirty="0" smtClean="0"/>
              <a:t>     Economy.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Awareness </a:t>
            </a:r>
            <a:r>
              <a:rPr lang="en-US" sz="2000" dirty="0"/>
              <a:t>Creation. </a:t>
            </a:r>
          </a:p>
        </p:txBody>
      </p:sp>
      <p:pic>
        <p:nvPicPr>
          <p:cNvPr id="16386" name="Picture 2" descr="http://topnews.in/law/files/bee_ind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24000"/>
            <a:ext cx="3810000" cy="38100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572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6. Role Of BUREAU OF ENERGY EFFICIENCY</a:t>
            </a:r>
            <a:endParaRPr lang="en-US" sz="24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600200"/>
            <a:ext cx="769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The Role of  BEE WOULD be to prepare  standards and          labels of  appliances and equipment, develop a list of designated consumer, specify certification and accreditation  procedure, preparing building codes, maintain central EC fund, and undertake promotional activities in co-ordination with central and state level agency. </a:t>
            </a:r>
          </a:p>
          <a:p>
            <a:pPr algn="just"/>
            <a:endParaRPr lang="en-US" sz="20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The role would  include development of ESCOs. Transforming the market for energy efficiency and create awareness  through measure including clearing house.</a:t>
            </a:r>
          </a:p>
          <a:p>
            <a:endParaRPr lang="en-US" sz="2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6858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7. Role of central and state government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828800"/>
            <a:ext cx="762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CENTRAL – to notify rules and regulation under various provisions of the ACT , provide initial financial assistance to BEE and EC fund , Coordinate with various State Government for notification ,penalties and adjudication.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STATE – to amend energy conservation building  codes to          suit the regional and local climatic condition,  to    </a:t>
            </a:r>
            <a:r>
              <a:rPr lang="en-US" sz="2000" dirty="0" err="1" smtClean="0"/>
              <a:t>designete</a:t>
            </a:r>
            <a:r>
              <a:rPr lang="en-US" sz="2000" dirty="0" smtClean="0"/>
              <a:t> state level agency to coordinate , regulate and enforce provisions of the ACT and constitute a state Energy Conservation Fund for promotion of energy efficiency.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524000"/>
            <a:ext cx="868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• First pilot project registered by UNFCCC in</a:t>
            </a:r>
          </a:p>
          <a:p>
            <a:r>
              <a:rPr lang="en-US" sz="2000" dirty="0" smtClean="0"/>
              <a:t>   September 2008 .</a:t>
            </a:r>
          </a:p>
          <a:p>
            <a:r>
              <a:rPr lang="en-US" sz="2000" dirty="0" smtClean="0"/>
              <a:t>   (National Roll out to be take place shortly)</a:t>
            </a:r>
          </a:p>
          <a:p>
            <a:endParaRPr lang="en-US" sz="2000" dirty="0" smtClean="0"/>
          </a:p>
          <a:p>
            <a:r>
              <a:rPr lang="en-US" sz="2000" dirty="0" smtClean="0"/>
              <a:t>• Targeted 400 Millions incandescent Lamps</a:t>
            </a:r>
          </a:p>
          <a:p>
            <a:r>
              <a:rPr lang="en-US" sz="2000" dirty="0" smtClean="0"/>
              <a:t>   and its replacement to CFLs at the price of</a:t>
            </a:r>
          </a:p>
          <a:p>
            <a:r>
              <a:rPr lang="en-US" sz="2000" dirty="0" smtClean="0"/>
              <a:t>   incandescent bulbs to avoid 4000 MW</a:t>
            </a:r>
          </a:p>
          <a:p>
            <a:r>
              <a:rPr lang="en-US" sz="2000" dirty="0" smtClean="0"/>
              <a:t>   Capacity Addition.</a:t>
            </a:r>
          </a:p>
          <a:p>
            <a:endParaRPr lang="en-US" sz="2000" dirty="0" smtClean="0"/>
          </a:p>
          <a:p>
            <a:r>
              <a:rPr lang="en-US" sz="2000" dirty="0" smtClean="0"/>
              <a:t> • The difference in cost would be recovered</a:t>
            </a:r>
          </a:p>
          <a:p>
            <a:r>
              <a:rPr lang="en-US" sz="2000" dirty="0" smtClean="0"/>
              <a:t>   through the carbon credits CERs that</a:t>
            </a:r>
          </a:p>
          <a:p>
            <a:r>
              <a:rPr lang="en-US" sz="2000" dirty="0" smtClean="0"/>
              <a:t>   accrue because of their lower energy use.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57200" y="990600"/>
            <a:ext cx="697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8685" y="304800"/>
            <a:ext cx="86453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8. Bachat lamp </a:t>
            </a:r>
            <a:r>
              <a:rPr lang="en-US" sz="2800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yojna</a:t>
            </a:r>
            <a:endParaRPr lang="en-US" sz="2800" cap="small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28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(CDM Based Lighting Project for House hold)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524000"/>
            <a:ext cx="2338994" cy="421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95400"/>
            <a:ext cx="487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Non-Compliance by a Person:</a:t>
            </a:r>
          </a:p>
          <a:p>
            <a:pPr algn="just"/>
            <a:r>
              <a:rPr lang="en-US" sz="2000" dirty="0" smtClean="0"/>
              <a:t>• Amount Not Exceeding Rs.10,00,000/-For Each  Offence.</a:t>
            </a:r>
          </a:p>
          <a:p>
            <a:pPr algn="just"/>
            <a:r>
              <a:rPr lang="en-US" sz="2000" dirty="0" smtClean="0"/>
              <a:t>• On Continuous Non – Compliance An Additional </a:t>
            </a:r>
          </a:p>
          <a:p>
            <a:pPr algn="just"/>
            <a:r>
              <a:rPr lang="en-US" sz="2000" dirty="0" smtClean="0"/>
              <a:t>   Penalty Up to Rs.10000/- Per Day.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The initial phase of 5 years would be promotional and </a:t>
            </a:r>
          </a:p>
          <a:p>
            <a:pPr algn="just"/>
            <a:r>
              <a:rPr lang="en-US" sz="2000" dirty="0" smtClean="0"/>
              <a:t> creating  infrastructure for  implementation of ACT. No penalties would be effective  during  this phase.  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219200" y="457200"/>
            <a:ext cx="27446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9. PENALTIES</a:t>
            </a:r>
            <a:endParaRPr lang="en-US" sz="28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7892" name="Picture 4" descr="http://blog.lawinfo.com/wp-content/uploads/2012/04/iStock_000002362202X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676400"/>
            <a:ext cx="2986544" cy="22860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7924800" cy="2667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Sector wise Energy Consumption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Tips for energy conservation for Different Sector </a:t>
            </a:r>
            <a:endParaRPr lang="en-IN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IN" b="1" dirty="0" smtClean="0"/>
              <a:t>Sector Wise Energy Consumption in India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4572000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dirty="0" smtClean="0"/>
              <a:t>The major commercial energy consuming sectors in the country are classified as shown in the Figure. </a:t>
            </a:r>
          </a:p>
          <a:p>
            <a:pPr algn="just"/>
            <a:r>
              <a:rPr lang="en-IN" sz="2000" dirty="0" smtClean="0"/>
              <a:t>As seen from the figure, industry remains the biggest consumer of commercial energy and its share in the overall consumption is 49%. (Reference year: 1999/2000)</a:t>
            </a:r>
            <a:endParaRPr lang="en-IN" sz="20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219200"/>
            <a:ext cx="456504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04800" y="457200"/>
            <a:ext cx="86106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3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Boilers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Preheat combustion air with waste heat.</a:t>
            </a: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Use variable speed drives on large boiler combustion air fans with variable flows.</a:t>
            </a: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Burn wastes if permitted.</a:t>
            </a: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Insulate exposed heated oil tanks.</a:t>
            </a: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Clean burners, nozzles, strainers etc.</a:t>
            </a: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Inspect oil heaters for proper oil temperature.</a:t>
            </a: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Close burner air and stack dampers when the burner is off to minimize heat loss up the stack.</a:t>
            </a: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Improve oxygen trim control</a:t>
            </a: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Use boiler blow down to help warm the back-up boiler.</a:t>
            </a: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Optimize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deaerator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venting.</a:t>
            </a: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Inspect door gaskets.</a:t>
            </a: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Optimize boiler water treatment.</a:t>
            </a: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Add an economizer to preheat boiler feed water using exhaust heat.</a:t>
            </a: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Recycle steam condensate.</a:t>
            </a: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609600" y="838200"/>
            <a:ext cx="73914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3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Furnaces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Check against infiltration of air use doors or air curtains.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Monitor O/CO and control excess air to the optimum level.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Improve burner design, combustion control and instrumentation.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Ensure that the furnace combustion chamber is under slight position pressure.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Use ceramic fibers in the case of batch operation.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Match the load to the furnace capacity.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Retrofit with heat recovery device.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Investigate cycle times and reduce.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Provide temperature controllers.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Ensure that flame does not touch the stock.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676400"/>
            <a:ext cx="4572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•</a:t>
            </a:r>
            <a:r>
              <a:rPr lang="en-US" sz="2000" dirty="0" smtClean="0"/>
              <a:t>Enacted on 1st October 2001.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•Become effective from 1st March </a:t>
            </a:r>
          </a:p>
          <a:p>
            <a:r>
              <a:rPr lang="en-US" sz="2000" dirty="0" smtClean="0"/>
              <a:t>2002.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•Objective  of  providing  necessary  </a:t>
            </a:r>
          </a:p>
          <a:p>
            <a:r>
              <a:rPr lang="en-US" sz="2000" dirty="0" smtClean="0"/>
              <a:t>legal  framework  for  promoting </a:t>
            </a:r>
          </a:p>
          <a:p>
            <a:r>
              <a:rPr lang="en-US" sz="2000" dirty="0" smtClean="0"/>
              <a:t>energy  conservation  measures  in  </a:t>
            </a:r>
          </a:p>
          <a:p>
            <a:r>
              <a:rPr lang="en-US" sz="2000" dirty="0" smtClean="0"/>
              <a:t>the  country</a:t>
            </a:r>
            <a:r>
              <a:rPr lang="en-US" sz="2000" dirty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•Bureau  of  Energy  Efficiency(BEE)  </a:t>
            </a:r>
          </a:p>
          <a:p>
            <a:r>
              <a:rPr lang="en-US" sz="2000" dirty="0" err="1" smtClean="0"/>
              <a:t>operationalized</a:t>
            </a:r>
            <a:r>
              <a:rPr lang="en-US" sz="2000" dirty="0" smtClean="0"/>
              <a:t>  from  1st  March2002.</a:t>
            </a:r>
            <a:endParaRPr lang="en-US" sz="2000" dirty="0"/>
          </a:p>
        </p:txBody>
      </p:sp>
      <p:pic>
        <p:nvPicPr>
          <p:cNvPr id="32770" name="Picture 2" descr="http://www.fosjp.org.uk/park/energy/energy_conservation_M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600200"/>
            <a:ext cx="3733800" cy="3733800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3400" y="533400"/>
            <a:ext cx="7467600" cy="944562"/>
          </a:xfrm>
        </p:spPr>
        <p:txBody>
          <a:bodyPr>
            <a:noAutofit/>
          </a:bodyPr>
          <a:lstStyle/>
          <a:p>
            <a:r>
              <a:rPr lang="en-US" b="1" dirty="0" smtClean="0">
                <a:hlinkClick r:id="rId5" action="ppaction://hlinkfile"/>
              </a:rPr>
              <a:t>Energy conservation ACT 2001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action="ppaction://hlinkfile"/>
              </a:rPr>
              <a:t/>
            </a:r>
            <a:b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action="ppaction://hlinkfile"/>
              </a:rPr>
            </a:br>
            <a:endParaRPr lang="en-IN" sz="2800" dirty="0">
              <a:hlinkClick r:id="rId5" action="ppaction://hlinkfile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371600" lvl="3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Refrigeration</a:t>
            </a:r>
            <a:endParaRPr lang="en-IN" sz="3000" b="1" kern="12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457200" y="1600200"/>
            <a:ext cx="7620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Use water cooled condensers rather than air-cooled condensers.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Challenge the need for refrigeration, particularly for old batch processes.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Avoid over sizing match the connected load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Use “free cooling” to allow chiller shutdown in cold weather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Use refrigerated water loads in series if possible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Convert firewater or other tanks to thermal storage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Make adjustments to minimize hot gas bypass operation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Inspect moisture indicators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Check for correct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regrigerant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charge level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Consider change of refrigerant type if it will improve efficiency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Inspect the purge for air and water leaks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67600" cy="1143000"/>
          </a:xfrm>
        </p:spPr>
        <p:txBody>
          <a:bodyPr>
            <a:normAutofit/>
          </a:bodyPr>
          <a:lstStyle/>
          <a:p>
            <a:pPr marL="1371600" lvl="3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Lighting</a:t>
            </a:r>
            <a:endParaRPr lang="en-IN" sz="3000" b="1" kern="12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914400" y="1752600"/>
            <a:ext cx="6781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Select ballasts and lamps carefully with high power factor and long term efficiency in mind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Upgrade obsolete fluorescent systems to compact fluorescents and  electronic ballasts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Consider day lighting ,skylights etc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Use task lighting and reduce background illumination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Change exit signs from incandescent to LED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81200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Power Development in India</a:t>
            </a:r>
            <a:endParaRPr lang="en-IN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41" r="13984" b="12069"/>
          <a:stretch>
            <a:fillRect/>
          </a:stretch>
        </p:blipFill>
        <p:spPr bwMode="auto">
          <a:xfrm>
            <a:off x="381000" y="304800"/>
            <a:ext cx="7543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6866" t="11264" r="17894" b="15172"/>
          <a:stretch>
            <a:fillRect/>
          </a:stretch>
        </p:blipFill>
        <p:spPr bwMode="auto">
          <a:xfrm>
            <a:off x="228600" y="990600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2"/>
          <a:srcRect l="17000" t="3494" r="25935" b="90200"/>
          <a:stretch>
            <a:fillRect/>
          </a:stretch>
        </p:blipFill>
        <p:spPr bwMode="auto">
          <a:xfrm>
            <a:off x="1752600" y="2286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2"/>
          <a:srcRect l="17098" t="87835" r="15876" b="6082"/>
          <a:stretch>
            <a:fillRect/>
          </a:stretch>
        </p:blipFill>
        <p:spPr bwMode="auto">
          <a:xfrm>
            <a:off x="457200" y="6400800"/>
            <a:ext cx="7467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8333" t="2857" r="16667" b="17143"/>
          <a:stretch>
            <a:fillRect/>
          </a:stretch>
        </p:blipFill>
        <p:spPr bwMode="auto">
          <a:xfrm>
            <a:off x="228600" y="152400"/>
            <a:ext cx="815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9643" t="28063" r="17857" b="22414"/>
          <a:stretch>
            <a:fillRect/>
          </a:stretch>
        </p:blipFill>
        <p:spPr bwMode="auto">
          <a:xfrm>
            <a:off x="457200" y="1371600"/>
            <a:ext cx="762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/>
          <a:lstStyle/>
          <a:p>
            <a:r>
              <a:rPr lang="en-US" dirty="0" smtClean="0"/>
              <a:t>Development in Oil &amp; Gas Energy Sector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1143000"/>
          </a:xfrm>
        </p:spPr>
        <p:txBody>
          <a:bodyPr/>
          <a:lstStyle/>
          <a:p>
            <a:r>
              <a:rPr lang="en-US" dirty="0" smtClean="0"/>
              <a:t>Development in Coal Energy Sector 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8475" t="27519" r="17797" b="34146"/>
          <a:stretch>
            <a:fillRect/>
          </a:stretch>
        </p:blipFill>
        <p:spPr bwMode="auto">
          <a:xfrm>
            <a:off x="457200" y="1219200"/>
            <a:ext cx="7162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7699" t="4167" r="18584" b="20833"/>
          <a:stretch>
            <a:fillRect/>
          </a:stretch>
        </p:blipFill>
        <p:spPr bwMode="auto">
          <a:xfrm>
            <a:off x="381000" y="457200"/>
            <a:ext cx="784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7857" t="23327" r="23214" b="19403"/>
          <a:stretch>
            <a:fillRect/>
          </a:stretch>
        </p:blipFill>
        <p:spPr bwMode="auto">
          <a:xfrm>
            <a:off x="381000" y="11430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/>
          <a:lstStyle/>
          <a:p>
            <a:r>
              <a:rPr lang="en-US" dirty="0" smtClean="0"/>
              <a:t>Development in Renewable Energy Sector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838200"/>
            <a:ext cx="861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• The  purpose  of  this  act  </a:t>
            </a:r>
            <a:r>
              <a:rPr lang="en-US" sz="2200" dirty="0" smtClean="0"/>
              <a:t>is</a:t>
            </a:r>
            <a:r>
              <a:rPr lang="en-US" sz="2000" dirty="0" smtClean="0"/>
              <a:t>  to  provide  for  efficient  use  of  energy  and  its  conservation.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PURPOSE OF THE EC-ACT 2001</a:t>
            </a:r>
            <a:endParaRPr lang="en-US" sz="28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295400"/>
            <a:ext cx="8839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• Provide a policy framework and direction to national energy  conservation activities. </a:t>
            </a:r>
          </a:p>
          <a:p>
            <a:endParaRPr lang="en-US" sz="2000" dirty="0" smtClean="0"/>
          </a:p>
          <a:p>
            <a:r>
              <a:rPr lang="en-US" sz="2000" dirty="0" smtClean="0"/>
              <a:t>• Coordinate policies and programs on efficient use of energy with stakeholders. </a:t>
            </a:r>
          </a:p>
          <a:p>
            <a:endParaRPr lang="en-US" sz="2000" dirty="0" smtClean="0"/>
          </a:p>
          <a:p>
            <a:r>
              <a:rPr lang="en-US" sz="2000" dirty="0" smtClean="0"/>
              <a:t>• Establish systems and procedures to verify measure and monitor EE improvements. </a:t>
            </a:r>
          </a:p>
          <a:p>
            <a:endParaRPr lang="en-US" sz="2000" dirty="0" smtClean="0"/>
          </a:p>
          <a:p>
            <a:r>
              <a:rPr lang="en-US" sz="2000" dirty="0" smtClean="0"/>
              <a:t>• Leverage multilateral, bilateral and private sector support to implement the EC Act. </a:t>
            </a:r>
          </a:p>
          <a:p>
            <a:endParaRPr lang="en-US" sz="2000" dirty="0" smtClean="0"/>
          </a:p>
          <a:p>
            <a:r>
              <a:rPr lang="en-US" sz="2000" dirty="0" smtClean="0"/>
              <a:t>• Demonstrate EE delivery systems through public-private partnerships. </a:t>
            </a:r>
          </a:p>
          <a:p>
            <a:endParaRPr lang="en-US" sz="2000" dirty="0" smtClean="0"/>
          </a:p>
          <a:p>
            <a:r>
              <a:rPr lang="en-US" sz="2000" dirty="0" smtClean="0"/>
              <a:t>• TO PROMOTE ENERGY EFFICIENCY IN THE COUNTRY 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9298" t="22973" r="18421" b="33784"/>
          <a:stretch>
            <a:fillRect/>
          </a:stretch>
        </p:blipFill>
        <p:spPr bwMode="auto">
          <a:xfrm>
            <a:off x="685800" y="1066800"/>
            <a:ext cx="7543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/>
          <a:lstStyle/>
          <a:p>
            <a:r>
              <a:rPr lang="en-US" dirty="0" smtClean="0"/>
              <a:t>Development in Nuclear Energy Sector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5725"/>
            <a:ext cx="668655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3382" t="21353" r="34152" b="8333"/>
          <a:stretch>
            <a:fillRect/>
          </a:stretch>
        </p:blipFill>
        <p:spPr bwMode="auto">
          <a:xfrm>
            <a:off x="990600" y="152400"/>
            <a:ext cx="550705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2796" t="17708" r="31479" b="6250"/>
          <a:stretch>
            <a:fillRect/>
          </a:stretch>
        </p:blipFill>
        <p:spPr bwMode="auto">
          <a:xfrm>
            <a:off x="762000" y="154898"/>
            <a:ext cx="5486400" cy="656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 l="30173" t="23864" r="20352" b="8818"/>
          <a:stretch>
            <a:fillRect/>
          </a:stretch>
        </p:blipFill>
        <p:spPr bwMode="auto">
          <a:xfrm>
            <a:off x="152400" y="381000"/>
            <a:ext cx="5029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37179" t="20940" r="17949" b="8974"/>
          <a:stretch>
            <a:fillRect/>
          </a:stretch>
        </p:blipFill>
        <p:spPr bwMode="auto">
          <a:xfrm>
            <a:off x="5257800" y="457200"/>
            <a:ext cx="3657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6781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7848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371600"/>
            <a:ext cx="8458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 smtClean="0"/>
          </a:p>
          <a:p>
            <a:r>
              <a:rPr lang="en-US" sz="2400" dirty="0" smtClean="0"/>
              <a:t>•</a:t>
            </a:r>
            <a:r>
              <a:rPr lang="en-US" sz="2200" dirty="0" smtClean="0"/>
              <a:t>Energy </a:t>
            </a:r>
            <a:r>
              <a:rPr lang="en-US" sz="2200" dirty="0"/>
              <a:t>Conservation Building Code (ECBC) </a:t>
            </a:r>
          </a:p>
          <a:p>
            <a:endParaRPr lang="en-US" sz="2200" dirty="0" smtClean="0"/>
          </a:p>
          <a:p>
            <a:r>
              <a:rPr lang="en-US" sz="2400" dirty="0" smtClean="0"/>
              <a:t>•</a:t>
            </a:r>
            <a:r>
              <a:rPr lang="en-US" sz="2200" dirty="0" smtClean="0"/>
              <a:t>Standards </a:t>
            </a:r>
            <a:r>
              <a:rPr lang="en-US" sz="2200" dirty="0"/>
              <a:t>&amp; Labeling (S &amp; L) </a:t>
            </a:r>
            <a:endParaRPr lang="en-US" sz="2200" dirty="0" smtClean="0"/>
          </a:p>
          <a:p>
            <a:endParaRPr lang="en-US" sz="2000" dirty="0"/>
          </a:p>
          <a:p>
            <a:r>
              <a:rPr lang="en-US" sz="2400" dirty="0" smtClean="0"/>
              <a:t>•</a:t>
            </a:r>
            <a:r>
              <a:rPr lang="en-US" sz="2200" dirty="0" smtClean="0"/>
              <a:t>Demand </a:t>
            </a:r>
            <a:r>
              <a:rPr lang="en-US" sz="2200" dirty="0"/>
              <a:t>Side Management (DSM) </a:t>
            </a:r>
          </a:p>
          <a:p>
            <a:endParaRPr lang="en-US" sz="2200" dirty="0" smtClean="0"/>
          </a:p>
          <a:p>
            <a:r>
              <a:rPr lang="en-US" sz="2400" dirty="0" smtClean="0"/>
              <a:t>•</a:t>
            </a:r>
            <a:r>
              <a:rPr lang="en-US" sz="2200" dirty="0" smtClean="0"/>
              <a:t>Bachat </a:t>
            </a:r>
            <a:r>
              <a:rPr lang="en-US" sz="2200" dirty="0"/>
              <a:t>Lamp </a:t>
            </a:r>
            <a:r>
              <a:rPr lang="en-US" sz="2200" dirty="0" err="1"/>
              <a:t>Yojana</a:t>
            </a:r>
            <a:r>
              <a:rPr lang="en-US" sz="2200" dirty="0"/>
              <a:t> (BLY). </a:t>
            </a:r>
          </a:p>
          <a:p>
            <a:endParaRPr lang="en-US" sz="2200" dirty="0" smtClean="0"/>
          </a:p>
          <a:p>
            <a:r>
              <a:rPr lang="en-US" sz="2400" dirty="0" smtClean="0"/>
              <a:t>•</a:t>
            </a:r>
            <a:r>
              <a:rPr lang="en-US" sz="2200" dirty="0" smtClean="0"/>
              <a:t>Promoting </a:t>
            </a:r>
            <a:r>
              <a:rPr lang="en-US" sz="2200" dirty="0"/>
              <a:t>Energy Efficiency in Small &amp; Medium Enterprise (SMEs</a:t>
            </a:r>
            <a:r>
              <a:rPr lang="en-US" sz="2200" dirty="0" smtClean="0"/>
              <a:t>). 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400" dirty="0" smtClean="0"/>
              <a:t>•</a:t>
            </a:r>
            <a:r>
              <a:rPr lang="en-US" sz="2200" dirty="0" smtClean="0"/>
              <a:t>Designated </a:t>
            </a:r>
            <a:r>
              <a:rPr lang="en-US" sz="2200" dirty="0"/>
              <a:t>Consumers </a:t>
            </a:r>
            <a:r>
              <a:rPr lang="en-US" sz="2200" dirty="0" smtClean="0"/>
              <a:t>.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400" dirty="0" smtClean="0"/>
              <a:t>•</a:t>
            </a:r>
            <a:r>
              <a:rPr lang="en-US" sz="2200" dirty="0" smtClean="0"/>
              <a:t>Certification </a:t>
            </a:r>
            <a:r>
              <a:rPr lang="en-US" sz="2200" dirty="0"/>
              <a:t>of Energy Managers &amp; Energy </a:t>
            </a:r>
            <a:r>
              <a:rPr lang="en-US" sz="2200" dirty="0" smtClean="0"/>
              <a:t>Auditors.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1828800" y="3810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57200"/>
            <a:ext cx="883920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Important Features Of  Energy Conservation Act-2001</a:t>
            </a:r>
          </a:p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295400"/>
            <a:ext cx="8153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/>
          </a:p>
          <a:p>
            <a:r>
              <a:rPr lang="en-US" sz="2200" dirty="0"/>
              <a:t>Evolve minimum energy consumption and performance standards for notified equipment &amp; appliances.</a:t>
            </a:r>
          </a:p>
          <a:p>
            <a:endParaRPr lang="en-US" sz="2200" dirty="0" smtClean="0"/>
          </a:p>
          <a:p>
            <a:r>
              <a:rPr lang="en-US" sz="2200" dirty="0" smtClean="0"/>
              <a:t>Prohibit  manufacture  and  sale  </a:t>
            </a:r>
          </a:p>
          <a:p>
            <a:r>
              <a:rPr lang="en-US" sz="2200" dirty="0" smtClean="0"/>
              <a:t>Of  equipment  &amp;  </a:t>
            </a:r>
            <a:r>
              <a:rPr lang="en-US" sz="2200" dirty="0"/>
              <a:t>appliances </a:t>
            </a:r>
            <a:endParaRPr lang="en-US" sz="2200" dirty="0" smtClean="0"/>
          </a:p>
          <a:p>
            <a:r>
              <a:rPr lang="en-US" sz="2200" dirty="0" smtClean="0"/>
              <a:t>not </a:t>
            </a:r>
            <a:r>
              <a:rPr lang="en-US" sz="2200" dirty="0"/>
              <a:t> </a:t>
            </a:r>
            <a:r>
              <a:rPr lang="en-US" sz="2200" dirty="0" smtClean="0"/>
              <a:t>conforming </a:t>
            </a:r>
            <a:r>
              <a:rPr lang="en-US" sz="2200" dirty="0"/>
              <a:t>to standards.</a:t>
            </a:r>
          </a:p>
          <a:p>
            <a:endParaRPr lang="en-US" sz="2200" dirty="0" smtClean="0"/>
          </a:p>
          <a:p>
            <a:r>
              <a:rPr lang="en-US" sz="2200" dirty="0" smtClean="0"/>
              <a:t>Introduce  </a:t>
            </a:r>
            <a:r>
              <a:rPr lang="en-US" sz="2200" dirty="0"/>
              <a:t>mandatory </a:t>
            </a:r>
            <a:r>
              <a:rPr lang="en-US" sz="2200" dirty="0" smtClean="0"/>
              <a:t> labeling  </a:t>
            </a:r>
          </a:p>
          <a:p>
            <a:r>
              <a:rPr lang="en-US" sz="2200" dirty="0" smtClean="0"/>
              <a:t>to Enable  consumers  to  make </a:t>
            </a:r>
          </a:p>
          <a:p>
            <a:r>
              <a:rPr lang="en-US" sz="2200" dirty="0" smtClean="0"/>
              <a:t>informed  choice</a:t>
            </a:r>
            <a:r>
              <a:rPr lang="en-US" sz="22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457200"/>
            <a:ext cx="537198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STANDARDS &amp; LABELING</a:t>
            </a:r>
            <a:endParaRPr lang="en-US" sz="28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667000"/>
            <a:ext cx="4038601" cy="350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"/>
            <a:ext cx="6400800" cy="596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www.princetown.in/blog/wp-content/uploads/2012/02/eer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068" y="4689"/>
            <a:ext cx="9144000" cy="6019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90600"/>
            <a:ext cx="7696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Designated Consumers to : </a:t>
            </a:r>
          </a:p>
          <a:p>
            <a:endParaRPr lang="en-US" sz="2000" dirty="0" smtClean="0"/>
          </a:p>
          <a:p>
            <a:r>
              <a:rPr lang="en-US" sz="2000" dirty="0" smtClean="0"/>
              <a:t>•Get </a:t>
            </a:r>
            <a:r>
              <a:rPr lang="en-US" sz="2000" dirty="0"/>
              <a:t>energy audit by Accredited energy audit </a:t>
            </a:r>
            <a:r>
              <a:rPr lang="en-US" sz="2000" dirty="0" smtClean="0"/>
              <a:t>firms and energy audit conducted by an accredited energy auditor.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•Implement </a:t>
            </a:r>
            <a:r>
              <a:rPr lang="en-US" sz="2000" dirty="0"/>
              <a:t>cost effective recommendations </a:t>
            </a:r>
          </a:p>
          <a:p>
            <a:endParaRPr lang="en-US" sz="2000" dirty="0" smtClean="0"/>
          </a:p>
          <a:p>
            <a:r>
              <a:rPr lang="en-US" sz="2000" dirty="0" smtClean="0"/>
              <a:t>•Appoint </a:t>
            </a:r>
            <a:r>
              <a:rPr lang="en-US" sz="2000" dirty="0"/>
              <a:t>or designate energy manager </a:t>
            </a:r>
          </a:p>
          <a:p>
            <a:endParaRPr lang="en-US" sz="2000" dirty="0" smtClean="0"/>
          </a:p>
          <a:p>
            <a:r>
              <a:rPr lang="en-US" sz="2000" dirty="0" smtClean="0"/>
              <a:t>•Comply </a:t>
            </a:r>
            <a:r>
              <a:rPr lang="en-US" sz="2000" dirty="0"/>
              <a:t>with energy consumption norms </a:t>
            </a:r>
          </a:p>
          <a:p>
            <a:endParaRPr lang="en-US" sz="2000" dirty="0" smtClean="0"/>
          </a:p>
          <a:p>
            <a:r>
              <a:rPr lang="en-US" sz="2000" dirty="0" smtClean="0"/>
              <a:t>By </a:t>
            </a:r>
            <a:r>
              <a:rPr lang="en-US" sz="2000" dirty="0"/>
              <a:t>regulations BEE to prescribe: </a:t>
            </a:r>
          </a:p>
          <a:p>
            <a:endParaRPr lang="en-US" sz="2000" dirty="0" smtClean="0"/>
          </a:p>
          <a:p>
            <a:r>
              <a:rPr lang="en-US" sz="2000" dirty="0" smtClean="0"/>
              <a:t>•Qualification </a:t>
            </a:r>
            <a:r>
              <a:rPr lang="en-US" sz="2000" dirty="0"/>
              <a:t>and certification procedure for Energy Manager &amp; </a:t>
            </a:r>
            <a:r>
              <a:rPr lang="en-US" sz="2000" dirty="0" smtClean="0"/>
              <a:t>Energy Auditors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•Accreditation procedure for Energy Audit firms.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85800" y="304800"/>
            <a:ext cx="55114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2.  DESIGNATED CONSUMER</a:t>
            </a:r>
            <a:endParaRPr lang="en-US" sz="28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304800"/>
            <a:ext cx="7239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3. Energy Conservation Building Codes</a:t>
            </a:r>
            <a:endParaRPr lang="en-US" sz="28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1752600"/>
            <a:ext cx="5562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BEE to prepare guidelines on ECBC 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To </a:t>
            </a:r>
            <a:r>
              <a:rPr lang="en-US" sz="2000" dirty="0"/>
              <a:t>provide minimum requirements for the energy efficient design and construction of buildings. </a:t>
            </a:r>
          </a:p>
          <a:p>
            <a:endParaRPr lang="en-US" sz="2000" dirty="0" smtClean="0"/>
          </a:p>
          <a:p>
            <a:r>
              <a:rPr lang="en-US" sz="2000" dirty="0" smtClean="0"/>
              <a:t>Mandatory </a:t>
            </a:r>
            <a:r>
              <a:rPr lang="en-US" sz="2000" dirty="0"/>
              <a:t>for commercial buildings having connected load of &gt;=500KW or contract demand of &gt;=600 KVA. Also applicable for air-conditioned area of &gt;=1000 sq.mt. Including existing </a:t>
            </a:r>
            <a:r>
              <a:rPr lang="en-US" sz="2000" dirty="0" err="1"/>
              <a:t>bldgs</a:t>
            </a:r>
            <a:r>
              <a:rPr lang="en-US" sz="2000" dirty="0"/>
              <a:t> 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8434" name="Picture 2" descr="http://high-performancebuildings.org/images/buil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514725" cy="44196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1260</Words>
  <Application>Microsoft Office PowerPoint</Application>
  <PresentationFormat>On-screen Show (4:3)</PresentationFormat>
  <Paragraphs>226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Oriel</vt:lpstr>
      <vt:lpstr>Slide 1</vt:lpstr>
      <vt:lpstr>Energy conservation ACT 2001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Sector wise Energy Consumption  and  Tips for energy conservation for Different Sector </vt:lpstr>
      <vt:lpstr>Sector Wise Energy Consumption in India</vt:lpstr>
      <vt:lpstr>Slide 18</vt:lpstr>
      <vt:lpstr>Slide 19</vt:lpstr>
      <vt:lpstr>Refrigeration</vt:lpstr>
      <vt:lpstr>Lighting</vt:lpstr>
      <vt:lpstr>Power Development in India</vt:lpstr>
      <vt:lpstr>Slide 23</vt:lpstr>
      <vt:lpstr>Slide 24</vt:lpstr>
      <vt:lpstr>Slide 25</vt:lpstr>
      <vt:lpstr>Development in Oil &amp; Gas Energy Sector </vt:lpstr>
      <vt:lpstr>Development in Coal Energy Sector </vt:lpstr>
      <vt:lpstr>Slide 28</vt:lpstr>
      <vt:lpstr>Development in Renewable Energy Sector </vt:lpstr>
      <vt:lpstr>Development in Nuclear Energy Sector 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krunal</dc:creator>
  <cp:lastModifiedBy>parul</cp:lastModifiedBy>
  <cp:revision>85</cp:revision>
  <dcterms:created xsi:type="dcterms:W3CDTF">2006-08-16T00:00:00Z</dcterms:created>
  <dcterms:modified xsi:type="dcterms:W3CDTF">2014-05-08T21:12:02Z</dcterms:modified>
</cp:coreProperties>
</file>