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handoutMasterIdLst>
    <p:handoutMasterId r:id="rId29"/>
  </p:handoutMasterIdLst>
  <p:sldIdLst>
    <p:sldId id="259" r:id="rId2"/>
    <p:sldId id="260" r:id="rId3"/>
    <p:sldId id="261" r:id="rId4"/>
    <p:sldId id="265" r:id="rId5"/>
    <p:sldId id="266" r:id="rId6"/>
    <p:sldId id="267" r:id="rId7"/>
    <p:sldId id="263" r:id="rId8"/>
    <p:sldId id="268" r:id="rId9"/>
    <p:sldId id="269" r:id="rId10"/>
    <p:sldId id="270" r:id="rId11"/>
    <p:sldId id="280" r:id="rId12"/>
    <p:sldId id="272" r:id="rId13"/>
    <p:sldId id="273" r:id="rId14"/>
    <p:sldId id="274" r:id="rId15"/>
    <p:sldId id="276" r:id="rId16"/>
    <p:sldId id="275" r:id="rId17"/>
    <p:sldId id="277" r:id="rId18"/>
    <p:sldId id="283" r:id="rId19"/>
    <p:sldId id="278" r:id="rId20"/>
    <p:sldId id="284" r:id="rId21"/>
    <p:sldId id="285" r:id="rId22"/>
    <p:sldId id="287" r:id="rId23"/>
    <p:sldId id="288" r:id="rId24"/>
    <p:sldId id="290" r:id="rId25"/>
    <p:sldId id="289" r:id="rId26"/>
    <p:sldId id="286"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71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DAE5FF-C23D-4E53-8620-043D6E32B8DE}" type="datetimeFigureOut">
              <a:rPr lang="en-IN" smtClean="0"/>
              <a:pPr/>
              <a:t>12-09-2015</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987B4-D9C1-4592-A352-1ACB12CA9766}" type="slidenum">
              <a:rPr lang="en-IN" smtClean="0"/>
              <a:pPr/>
              <a:t>‹#›</a:t>
            </a:fld>
            <a:endParaRPr lang="en-I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6BCB8E-7FC4-4FC4-82C2-D9C1BB9D17CB}" type="datetimeFigureOut">
              <a:rPr lang="en-US" smtClean="0"/>
              <a:pPr/>
              <a:t>9/12/2015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F9E66-FB63-499A-A868-F855571DBB59}" type="slidenum">
              <a:rPr lang="en-IN" smtClean="0"/>
              <a:pPr/>
              <a:t>‹#›</a:t>
            </a:fld>
            <a:endParaRPr lang="en-IN"/>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B8F9E66-FB63-499A-A868-F855571DBB59}" type="slidenum">
              <a:rPr lang="en-IN" smtClean="0"/>
              <a:pPr/>
              <a:t>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B8F9E66-FB63-499A-A868-F855571DBB59}" type="slidenum">
              <a:rPr lang="en-IN" smtClean="0"/>
              <a:pPr/>
              <a:t>19</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1B8F9E66-FB63-499A-A868-F855571DBB59}" type="slidenum">
              <a:rPr lang="en-IN" smtClean="0"/>
              <a:pPr/>
              <a:t>21</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a:off x="6477000" y="6477000"/>
            <a:ext cx="2286000" cy="381000"/>
          </a:xfrm>
        </p:spPr>
        <p:txBody>
          <a:bodyPr/>
          <a:lstStyle/>
          <a:p>
            <a:fld id="{B6932497-74BF-443E-8F2F-28E6F6966D6D}" type="datetime9">
              <a:rPr lang="en-US" smtClean="0"/>
              <a:pPr/>
              <a:t>9/12/2015 10:31:49 PM</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B0BD5F-57C0-4D39-9988-7B8980621D20}" type="datetime9">
              <a:rPr lang="en-US" smtClean="0"/>
              <a:pPr/>
              <a:t>9/12/2015 10:31:49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0091C0-FB86-40DB-AAD5-85F7878845D0}" type="datetime9">
              <a:rPr lang="en-US" smtClean="0"/>
              <a:pPr/>
              <a:t>9/12/2015 10:31:49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a:xfrm>
            <a:off x="6751320" y="6473952"/>
            <a:ext cx="2011680" cy="384048"/>
          </a:xfrm>
        </p:spPr>
        <p:txBody>
          <a:bodyPr rtlCol="0"/>
          <a:lstStyle/>
          <a:p>
            <a:fld id="{EC20C83E-100B-4CCB-AABB-3E7340339D88}" type="datetime9">
              <a:rPr lang="en-US" smtClean="0"/>
              <a:pPr/>
              <a:t>9/12/2015 10:31:49 PM</a:t>
            </a:fld>
            <a:endParaRPr lang="en-US" dirty="0"/>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a:off x="6477000" y="6477000"/>
            <a:ext cx="2286000" cy="381000"/>
          </a:xfrm>
        </p:spPr>
        <p:txBody>
          <a:bodyPr/>
          <a:lstStyle/>
          <a:p>
            <a:fld id="{50538D6D-9260-43A4-99FE-1D66F4BFE5B4}" type="datetime9">
              <a:rPr lang="en-US" smtClean="0"/>
              <a:pPr/>
              <a:t>9/12/2015 10:31:49 PM</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55592BB-FF4A-4FA7-B532-9080DFF4226B}" type="datetime9">
              <a:rPr lang="en-US" smtClean="0"/>
              <a:pPr/>
              <a:t>9/12/2015 10:31:49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EBFD45E-9861-4049-BAF4-69B3E91C0B0E}" type="datetime9">
              <a:rPr lang="en-US" smtClean="0"/>
              <a:pPr/>
              <a:t>9/12/2015 10:31:49 PM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3E7BC35-9821-46EE-8774-89A8E20EC957}" type="datetime9">
              <a:rPr lang="en-US" smtClean="0"/>
              <a:pPr/>
              <a:t>9/12/2015 10:31:49 PM</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EB627-3FD5-4409-9B4F-6BD41A34FCA7}" type="datetime9">
              <a:rPr lang="en-US" smtClean="0"/>
              <a:pPr/>
              <a:t>9/12/2015 10:31:49 PM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77BD03B-6B07-41DD-B156-3E8AC871F6E5}" type="datetime9">
              <a:rPr lang="en-US" smtClean="0"/>
              <a:pPr/>
              <a:t>9/12/2015 10:31:49 PM</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9FAB42B-3A9C-4DB1-9B8F-3A13195F09EB}" type="datetime9">
              <a:rPr lang="en-US" smtClean="0"/>
              <a:pPr/>
              <a:t>9/12/2015 10:31:49 PM</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705600" y="6473952"/>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7146A2-180F-4F60-99C3-BD1888D4EDCB}" type="datetime9">
              <a:rPr lang="en-US" smtClean="0"/>
              <a:pPr/>
              <a:t>9/12/2015 10:31:49 PM</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ADMIN\Desktop\vlab\Separating%20and%20throttling%20calorimeter%20virtual%20workshop.mp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ADMIN\Desktop\vlab\video\Separating%20&amp;%20Throttling%20Calorimeter%20Lab%20view%20proceedure.mp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ADMIN\Desktop\vlab\video\Dryness%20fraction%20of%20steam.mp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C:\Users\ADMIN\Desktop\vlab\video\determination%20of%20dryness%20fraction%20of%20steam-SD.mp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62200" y="152400"/>
            <a:ext cx="4572000" cy="124968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smtClean="0">
                <a:ln>
                  <a:noFill/>
                </a:ln>
                <a:solidFill>
                  <a:schemeClr val="tx2"/>
                </a:solidFill>
                <a:effectLst/>
                <a:uLnTx/>
                <a:uFillTx/>
                <a:latin typeface="+mj-lt"/>
                <a:ea typeface="+mj-ea"/>
                <a:cs typeface="+mj-cs"/>
              </a:rPr>
              <a:t>Unit 4</a:t>
            </a:r>
            <a:br>
              <a:rPr kumimoji="0" lang="en-US" sz="3000" b="1" i="0" u="none" strike="noStrike" kern="1200" cap="small" spc="0" normalizeH="0" baseline="0" noProof="0" dirty="0" smtClean="0">
                <a:ln>
                  <a:noFill/>
                </a:ln>
                <a:solidFill>
                  <a:schemeClr val="tx2"/>
                </a:solidFill>
                <a:effectLst/>
                <a:uLnTx/>
                <a:uFillTx/>
                <a:latin typeface="+mj-lt"/>
                <a:ea typeface="+mj-ea"/>
                <a:cs typeface="+mj-cs"/>
              </a:rPr>
            </a:br>
            <a:r>
              <a:rPr lang="en-US" sz="3000" b="1" cap="small" dirty="0" smtClean="0">
                <a:solidFill>
                  <a:schemeClr val="tx2"/>
                </a:solidFill>
                <a:latin typeface="+mj-lt"/>
                <a:ea typeface="+mj-ea"/>
                <a:cs typeface="+mj-cs"/>
              </a:rPr>
              <a:t>properties of steam</a:t>
            </a:r>
            <a:endParaRPr kumimoji="0" lang="en-IN" sz="3000" b="1" i="0" u="none" strike="noStrike" kern="1200" cap="small" spc="0" normalizeH="0" baseline="0" noProof="0" dirty="0">
              <a:ln>
                <a:noFill/>
              </a:ln>
              <a:solidFill>
                <a:schemeClr val="tx2"/>
              </a:solidFill>
              <a:effectLst/>
              <a:uLnTx/>
              <a:uFillTx/>
              <a:latin typeface="+mj-lt"/>
              <a:ea typeface="+mj-ea"/>
              <a:cs typeface="+mj-cs"/>
            </a:endParaRPr>
          </a:p>
        </p:txBody>
      </p:sp>
      <p:sp>
        <p:nvSpPr>
          <p:cNvPr id="5" name="Subtitle 2"/>
          <p:cNvSpPr txBox="1">
            <a:spLocks/>
          </p:cNvSpPr>
          <p:nvPr/>
        </p:nvSpPr>
        <p:spPr>
          <a:xfrm>
            <a:off x="1828800" y="4724400"/>
            <a:ext cx="6553200" cy="1676400"/>
          </a:xfrm>
          <a:prstGeom prst="rect">
            <a:avLst/>
          </a:prstGeom>
        </p:spPr>
        <p:txBody>
          <a:bodyPr>
            <a:noAutofit/>
          </a:bodyPr>
          <a:lstStyle/>
          <a:p>
            <a:pPr algn="ctr">
              <a:lnSpc>
                <a:spcPct val="120000"/>
              </a:lnSpc>
              <a:spcBef>
                <a:spcPct val="0"/>
              </a:spcBef>
            </a:pPr>
            <a:r>
              <a:rPr lang="en-US" sz="2400" b="1" cap="small" dirty="0" err="1" smtClean="0">
                <a:solidFill>
                  <a:schemeClr val="tx2"/>
                </a:solidFill>
                <a:latin typeface="+mj-lt"/>
                <a:ea typeface="+mj-ea"/>
                <a:cs typeface="+mj-cs"/>
              </a:rPr>
              <a:t>Asst.Prof</a:t>
            </a:r>
            <a:r>
              <a:rPr lang="en-US" sz="2400" b="1" cap="small" dirty="0" smtClean="0">
                <a:solidFill>
                  <a:schemeClr val="tx2"/>
                </a:solidFill>
                <a:latin typeface="+mj-lt"/>
                <a:ea typeface="+mj-ea"/>
                <a:cs typeface="+mj-cs"/>
              </a:rPr>
              <a:t>. </a:t>
            </a:r>
            <a:r>
              <a:rPr lang="en-US" sz="2400" b="1" cap="small" dirty="0" err="1" smtClean="0">
                <a:solidFill>
                  <a:schemeClr val="tx2"/>
                </a:solidFill>
                <a:latin typeface="+mj-lt"/>
                <a:ea typeface="+mj-ea"/>
                <a:cs typeface="+mj-cs"/>
              </a:rPr>
              <a:t>Krunal</a:t>
            </a:r>
            <a:r>
              <a:rPr lang="en-US" sz="2400" b="1" cap="small" dirty="0" smtClean="0">
                <a:solidFill>
                  <a:schemeClr val="tx2"/>
                </a:solidFill>
                <a:latin typeface="+mj-lt"/>
                <a:ea typeface="+mj-ea"/>
                <a:cs typeface="+mj-cs"/>
              </a:rPr>
              <a:t> </a:t>
            </a:r>
            <a:r>
              <a:rPr lang="en-US" sz="2400" b="1" cap="small" dirty="0" err="1" smtClean="0">
                <a:solidFill>
                  <a:schemeClr val="tx2"/>
                </a:solidFill>
                <a:latin typeface="+mj-lt"/>
                <a:ea typeface="+mj-ea"/>
                <a:cs typeface="+mj-cs"/>
              </a:rPr>
              <a:t>Khiraiya</a:t>
            </a:r>
            <a:endParaRPr lang="en-US" sz="2400" b="1" cap="small" dirty="0" smtClean="0">
              <a:solidFill>
                <a:schemeClr val="tx2"/>
              </a:solidFill>
              <a:latin typeface="+mj-lt"/>
              <a:ea typeface="+mj-ea"/>
              <a:cs typeface="+mj-cs"/>
            </a:endParaRPr>
          </a:p>
          <a:p>
            <a:pPr algn="ctr">
              <a:lnSpc>
                <a:spcPct val="120000"/>
              </a:lnSpc>
              <a:spcBef>
                <a:spcPct val="0"/>
              </a:spcBef>
            </a:pPr>
            <a:r>
              <a:rPr lang="en-US" sz="2400" b="1" cap="small" dirty="0" smtClean="0">
                <a:solidFill>
                  <a:schemeClr val="tx2"/>
                </a:solidFill>
                <a:latin typeface="+mj-lt"/>
                <a:ea typeface="+mj-ea"/>
                <a:cs typeface="+mj-cs"/>
              </a:rPr>
              <a:t>Mechanical engineering department</a:t>
            </a:r>
          </a:p>
          <a:p>
            <a:pPr algn="ctr">
              <a:lnSpc>
                <a:spcPct val="120000"/>
              </a:lnSpc>
              <a:spcBef>
                <a:spcPct val="0"/>
              </a:spcBef>
            </a:pPr>
            <a:r>
              <a:rPr lang="en-US" sz="2400" b="1" cap="small" dirty="0" err="1" smtClean="0">
                <a:solidFill>
                  <a:schemeClr val="tx2"/>
                </a:solidFill>
                <a:latin typeface="+mj-lt"/>
                <a:ea typeface="+mj-ea"/>
                <a:cs typeface="+mj-cs"/>
              </a:rPr>
              <a:t>Gyanmanjari</a:t>
            </a:r>
            <a:r>
              <a:rPr lang="en-US" sz="2400" b="1" cap="small" dirty="0" smtClean="0">
                <a:solidFill>
                  <a:schemeClr val="tx2"/>
                </a:solidFill>
                <a:latin typeface="+mj-lt"/>
                <a:ea typeface="+mj-ea"/>
                <a:cs typeface="+mj-cs"/>
              </a:rPr>
              <a:t> institute of technology</a:t>
            </a:r>
          </a:p>
        </p:txBody>
      </p:sp>
      <p:pic>
        <p:nvPicPr>
          <p:cNvPr id="8" name="Picture 7" descr="GMIT 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429000" y="1510747"/>
            <a:ext cx="2743200" cy="3061253"/>
          </a:xfrm>
          <a:prstGeom prst="rect">
            <a:avLst/>
          </a:prstGeom>
        </p:spPr>
      </p:pic>
      <p:sp>
        <p:nvSpPr>
          <p:cNvPr id="10" name="Date Placeholder 9"/>
          <p:cNvSpPr>
            <a:spLocks noGrp="1"/>
          </p:cNvSpPr>
          <p:nvPr>
            <p:ph type="dt" sz="half" idx="10"/>
          </p:nvPr>
        </p:nvSpPr>
        <p:spPr/>
        <p:txBody>
          <a:bodyPr/>
          <a:lstStyle/>
          <a:p>
            <a:fld id="{F08D5540-31CC-4AC5-909C-6DA4BF32E17B}" type="datetime9">
              <a:rPr lang="en-US" smtClean="0"/>
              <a:pPr/>
              <a:t>9/12/2015 11:01:56 PM</a:t>
            </a:fld>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10</a:t>
            </a:fld>
            <a:endParaRPr lang="en-US"/>
          </a:p>
        </p:txBody>
      </p:sp>
      <p:sp>
        <p:nvSpPr>
          <p:cNvPr id="4" name="Title 1"/>
          <p:cNvSpPr txBox="1">
            <a:spLocks/>
          </p:cNvSpPr>
          <p:nvPr/>
        </p:nvSpPr>
        <p:spPr>
          <a:xfrm>
            <a:off x="381000" y="152400"/>
            <a:ext cx="8229600" cy="487363"/>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small" spc="0" normalizeH="0" baseline="0" noProof="0" smtClean="0">
                <a:ln>
                  <a:noFill/>
                </a:ln>
                <a:solidFill>
                  <a:schemeClr val="tx2"/>
                </a:solidFill>
                <a:effectLst/>
                <a:uLnTx/>
                <a:uFillTx/>
                <a:latin typeface="+mj-lt"/>
                <a:ea typeface="+mj-ea"/>
                <a:cs typeface="+mj-cs"/>
              </a:rPr>
              <a:t>THROTTLING</a:t>
            </a:r>
            <a:r>
              <a:rPr kumimoji="0" lang="en-US" sz="3200" b="0" i="0" u="none" strike="noStrike" kern="1200" cap="small" spc="0" normalizeH="0" baseline="0" noProof="0" smtClean="0">
                <a:ln>
                  <a:noFill/>
                </a:ln>
                <a:solidFill>
                  <a:schemeClr val="tx2"/>
                </a:solidFill>
                <a:effectLst/>
                <a:uLnTx/>
                <a:uFillTx/>
                <a:latin typeface="+mj-lt"/>
                <a:ea typeface="+mj-ea"/>
                <a:cs typeface="+mj-cs"/>
              </a:rPr>
              <a:t> </a:t>
            </a:r>
            <a:r>
              <a:rPr kumimoji="0" lang="en-US" sz="3200" b="1" i="0" u="none" strike="noStrike" kern="1200" cap="small" spc="0" normalizeH="0" baseline="0" noProof="0" smtClean="0">
                <a:ln>
                  <a:noFill/>
                </a:ln>
                <a:solidFill>
                  <a:schemeClr val="tx2"/>
                </a:solidFill>
                <a:effectLst/>
                <a:uLnTx/>
                <a:uFillTx/>
                <a:latin typeface="+mj-lt"/>
                <a:ea typeface="+mj-ea"/>
                <a:cs typeface="+mj-cs"/>
              </a:rPr>
              <a:t>CALORIMETER</a:t>
            </a:r>
            <a:endParaRPr kumimoji="0" lang="en-US" sz="3200" b="1" i="0" u="none" strike="noStrike" kern="1200" cap="small" spc="0" normalizeH="0" baseline="0" noProof="0" dirty="0" smtClean="0">
              <a:ln>
                <a:noFill/>
              </a:ln>
              <a:solidFill>
                <a:schemeClr val="tx2"/>
              </a:solidFill>
              <a:effectLst/>
              <a:uLnTx/>
              <a:uFillTx/>
              <a:latin typeface="+mj-lt"/>
              <a:ea typeface="+mj-ea"/>
              <a:cs typeface="+mj-cs"/>
            </a:endParaRPr>
          </a:p>
        </p:txBody>
      </p:sp>
      <p:pic>
        <p:nvPicPr>
          <p:cNvPr id="6" name="Picture 2"/>
          <p:cNvPicPr>
            <a:picLocks noChangeAspect="1" noChangeArrowheads="1"/>
          </p:cNvPicPr>
          <p:nvPr/>
        </p:nvPicPr>
        <p:blipFill>
          <a:blip r:embed="rId2" cstate="print"/>
          <a:srcRect l="39824" t="30208" r="23865" b="17708"/>
          <a:stretch>
            <a:fillRect/>
          </a:stretch>
        </p:blipFill>
        <p:spPr bwMode="auto">
          <a:xfrm>
            <a:off x="457200" y="762000"/>
            <a:ext cx="7391400" cy="5960806"/>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52BA98BB-9206-4CC3-8F87-DC2B9EA583C0}" type="datetime9">
              <a:rPr lang="en-US" smtClean="0"/>
              <a:pPr/>
              <a:t>9/12/2015 11:03:13 PM</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11</a:t>
            </a:fld>
            <a:endParaRPr lang="en-US"/>
          </a:p>
        </p:txBody>
      </p:sp>
      <p:pic>
        <p:nvPicPr>
          <p:cNvPr id="12290" name="Picture 2"/>
          <p:cNvPicPr>
            <a:picLocks noChangeAspect="1" noChangeArrowheads="1"/>
          </p:cNvPicPr>
          <p:nvPr/>
        </p:nvPicPr>
        <p:blipFill>
          <a:blip r:embed="rId2" cstate="print"/>
          <a:srcRect l="46852" t="32292" r="22694" b="18750"/>
          <a:stretch>
            <a:fillRect/>
          </a:stretch>
        </p:blipFill>
        <p:spPr bwMode="auto">
          <a:xfrm>
            <a:off x="228600" y="0"/>
            <a:ext cx="7239000" cy="6542942"/>
          </a:xfrm>
          <a:prstGeom prst="rect">
            <a:avLst/>
          </a:prstGeom>
          <a:noFill/>
          <a:ln w="9525">
            <a:noFill/>
            <a:miter lim="800000"/>
            <a:headEnd/>
            <a:tailEnd/>
          </a:ln>
        </p:spPr>
      </p:pic>
      <p:sp>
        <p:nvSpPr>
          <p:cNvPr id="6" name="Date Placeholder 5"/>
          <p:cNvSpPr>
            <a:spLocks noGrp="1"/>
          </p:cNvSpPr>
          <p:nvPr>
            <p:ph type="dt" sz="half" idx="10"/>
          </p:nvPr>
        </p:nvSpPr>
        <p:spPr/>
        <p:txBody>
          <a:bodyPr/>
          <a:lstStyle/>
          <a:p>
            <a:fld id="{CAA8D265-86E1-4D32-9D5C-0B9D6E906666}" type="datetime9">
              <a:rPr lang="en-US" smtClean="0"/>
              <a:pPr/>
              <a:t>9/12/2015 11:03:13 PM</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12</a:t>
            </a:fld>
            <a:endParaRPr lang="en-US"/>
          </a:p>
        </p:txBody>
      </p:sp>
      <p:sp>
        <p:nvSpPr>
          <p:cNvPr id="4" name="Title 1"/>
          <p:cNvSpPr txBox="1">
            <a:spLocks/>
          </p:cNvSpPr>
          <p:nvPr/>
        </p:nvSpPr>
        <p:spPr>
          <a:xfrm>
            <a:off x="381000" y="152400"/>
            <a:ext cx="8229600" cy="487363"/>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chemeClr val="tx2"/>
                </a:solidFill>
                <a:effectLst/>
                <a:uLnTx/>
                <a:uFillTx/>
                <a:latin typeface="+mj-lt"/>
                <a:ea typeface="+mj-ea"/>
                <a:cs typeface="+mj-cs"/>
              </a:rPr>
              <a:t>THROTTLING</a:t>
            </a:r>
            <a:r>
              <a:rPr kumimoji="0" lang="en-US" sz="3200" b="0" i="0" u="none" strike="noStrike" kern="1200" cap="small" spc="0" normalizeH="0" baseline="0" noProof="0" dirty="0" smtClean="0">
                <a:ln>
                  <a:noFill/>
                </a:ln>
                <a:solidFill>
                  <a:schemeClr val="tx2"/>
                </a:solidFill>
                <a:effectLst/>
                <a:uLnTx/>
                <a:uFillTx/>
                <a:latin typeface="+mj-lt"/>
                <a:ea typeface="+mj-ea"/>
                <a:cs typeface="+mj-cs"/>
              </a:rPr>
              <a:t> </a:t>
            </a:r>
            <a:r>
              <a:rPr kumimoji="0" lang="en-US" sz="3200" b="1" i="0" u="none" strike="noStrike" kern="1200" cap="small" spc="0" normalizeH="0" baseline="0" noProof="0" dirty="0" smtClean="0">
                <a:ln>
                  <a:noFill/>
                </a:ln>
                <a:solidFill>
                  <a:schemeClr val="tx2"/>
                </a:solidFill>
                <a:effectLst/>
                <a:uLnTx/>
                <a:uFillTx/>
                <a:latin typeface="+mj-lt"/>
                <a:ea typeface="+mj-ea"/>
                <a:cs typeface="+mj-cs"/>
              </a:rPr>
              <a:t>CALORIMETER</a:t>
            </a:r>
          </a:p>
        </p:txBody>
      </p:sp>
      <p:pic>
        <p:nvPicPr>
          <p:cNvPr id="6147" name="Picture 3"/>
          <p:cNvPicPr>
            <a:picLocks noChangeAspect="1" noChangeArrowheads="1"/>
          </p:cNvPicPr>
          <p:nvPr/>
        </p:nvPicPr>
        <p:blipFill>
          <a:blip r:embed="rId2" cstate="print">
            <a:clrChange>
              <a:clrFrom>
                <a:srgbClr val="FFFFFF"/>
              </a:clrFrom>
              <a:clrTo>
                <a:srgbClr val="FFFFFF">
                  <a:alpha val="0"/>
                </a:srgbClr>
              </a:clrTo>
            </a:clrChange>
          </a:blip>
          <a:srcRect l="25183" t="12500" r="12152" b="11458"/>
          <a:stretch>
            <a:fillRect/>
          </a:stretch>
        </p:blipFill>
        <p:spPr bwMode="auto">
          <a:xfrm>
            <a:off x="152400" y="685800"/>
            <a:ext cx="8458200" cy="5770548"/>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A07D395E-4DEC-4981-9F5D-40052594AFB1}" type="datetime9">
              <a:rPr lang="en-US" smtClean="0"/>
              <a:pPr/>
              <a:t>9/12/2015 11:03:30 PM</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915400" cy="4648200"/>
          </a:xfrm>
        </p:spPr>
        <p:txBody>
          <a:bodyPr>
            <a:noAutofit/>
          </a:bodyPr>
          <a:lstStyle/>
          <a:p>
            <a:pPr>
              <a:defRPr/>
            </a:pPr>
            <a:r>
              <a:rPr lang="en-US" sz="2800" dirty="0" smtClean="0"/>
              <a:t>p</a:t>
            </a:r>
            <a:r>
              <a:rPr lang="en-US" sz="2800" baseline="-25000" dirty="0" smtClean="0"/>
              <a:t>1</a:t>
            </a:r>
            <a:r>
              <a:rPr lang="en-US" sz="2800" dirty="0" smtClean="0"/>
              <a:t> &amp; p</a:t>
            </a:r>
            <a:r>
              <a:rPr lang="en-US" sz="2800" baseline="-25000" dirty="0" smtClean="0"/>
              <a:t>2 </a:t>
            </a:r>
            <a:r>
              <a:rPr lang="en-US" sz="2800" dirty="0" smtClean="0"/>
              <a:t> = pressure of steam before and after throttling </a:t>
            </a:r>
            <a:br>
              <a:rPr lang="en-US" sz="2800" dirty="0" smtClean="0"/>
            </a:br>
            <a:r>
              <a:rPr lang="en-US" sz="2800" baseline="-25000" dirty="0" smtClean="0"/>
              <a:t> </a:t>
            </a:r>
            <a:r>
              <a:rPr lang="en-US" sz="2800" dirty="0" smtClean="0"/>
              <a:t> x= dryness fraction of steam   </a:t>
            </a:r>
            <a:br>
              <a:rPr lang="en-US" sz="2800" dirty="0" smtClean="0"/>
            </a:br>
            <a:r>
              <a:rPr lang="en-US" sz="2800" dirty="0" smtClean="0"/>
              <a:t>h </a:t>
            </a:r>
            <a:r>
              <a:rPr lang="en-US" sz="2800" baseline="-25000" dirty="0" smtClean="0"/>
              <a:t>f g </a:t>
            </a:r>
            <a:r>
              <a:rPr lang="en-US" sz="2800" dirty="0" smtClean="0"/>
              <a:t> = enthalpy of evaporation at p</a:t>
            </a:r>
            <a:r>
              <a:rPr lang="en-US" sz="2800" baseline="-25000" dirty="0" smtClean="0"/>
              <a:t>1</a:t>
            </a:r>
            <a:r>
              <a:rPr lang="en-US" sz="2800" dirty="0" smtClean="0"/>
              <a:t> ,</a:t>
            </a:r>
            <a:r>
              <a:rPr lang="en-US" sz="2800" dirty="0" err="1" smtClean="0"/>
              <a:t>kj</a:t>
            </a:r>
            <a:r>
              <a:rPr lang="en-US" sz="2800" dirty="0" smtClean="0"/>
              <a:t>/kg</a:t>
            </a:r>
            <a:br>
              <a:rPr lang="en-US" sz="2800" dirty="0" smtClean="0"/>
            </a:br>
            <a:r>
              <a:rPr lang="en-US" sz="2800" dirty="0" smtClean="0"/>
              <a:t> h</a:t>
            </a:r>
            <a:r>
              <a:rPr lang="en-US" sz="2800" baseline="-25000" dirty="0" smtClean="0"/>
              <a:t> g2</a:t>
            </a:r>
            <a:r>
              <a:rPr lang="en-US" sz="2800" dirty="0" smtClean="0"/>
              <a:t> = enthalpy of saturated steam at p</a:t>
            </a:r>
            <a:r>
              <a:rPr lang="en-US" sz="2800" baseline="-25000" dirty="0" smtClean="0"/>
              <a:t>2</a:t>
            </a:r>
            <a:r>
              <a:rPr lang="en-US" sz="2800" dirty="0" smtClean="0"/>
              <a:t> ,</a:t>
            </a:r>
            <a:r>
              <a:rPr lang="en-US" sz="2800" dirty="0" err="1" smtClean="0"/>
              <a:t>kj</a:t>
            </a:r>
            <a:r>
              <a:rPr lang="en-US" sz="2800" dirty="0" smtClean="0"/>
              <a:t>/kg</a:t>
            </a:r>
            <a:br>
              <a:rPr lang="en-US" sz="2800" dirty="0" smtClean="0"/>
            </a:br>
            <a:r>
              <a:rPr lang="en-US" sz="2800" dirty="0" smtClean="0"/>
              <a:t>h</a:t>
            </a:r>
            <a:r>
              <a:rPr lang="en-US" sz="2800" baseline="-25000" dirty="0" smtClean="0"/>
              <a:t>w</a:t>
            </a:r>
            <a:r>
              <a:rPr lang="en-US" sz="2800" dirty="0" smtClean="0"/>
              <a:t> = height of manometer ,mm of water</a:t>
            </a:r>
            <a:br>
              <a:rPr lang="en-US" sz="2800" dirty="0" smtClean="0"/>
            </a:br>
            <a:r>
              <a:rPr lang="en-US" sz="2800" dirty="0" smtClean="0"/>
              <a:t>c</a:t>
            </a:r>
            <a:r>
              <a:rPr lang="en-US" sz="2800" baseline="-25000" dirty="0" smtClean="0"/>
              <a:t>ps </a:t>
            </a:r>
            <a:r>
              <a:rPr lang="en-US" sz="2800" dirty="0" smtClean="0"/>
              <a:t> = specific heat of superheated steam, </a:t>
            </a:r>
            <a:r>
              <a:rPr lang="en-US" sz="2800" dirty="0" err="1" smtClean="0"/>
              <a:t>kj</a:t>
            </a:r>
            <a:r>
              <a:rPr lang="en-US" sz="2800" dirty="0" smtClean="0"/>
              <a:t>/</a:t>
            </a:r>
            <a:r>
              <a:rPr lang="en-US" sz="2800" dirty="0" err="1" smtClean="0"/>
              <a:t>kgk</a:t>
            </a:r>
            <a:r>
              <a:rPr lang="en-US" sz="2800" dirty="0" smtClean="0"/>
              <a:t/>
            </a:r>
            <a:br>
              <a:rPr lang="en-US" sz="2800" dirty="0" smtClean="0"/>
            </a:br>
            <a:r>
              <a:rPr lang="en-US" sz="2800" dirty="0" smtClean="0"/>
              <a:t>t </a:t>
            </a:r>
            <a:r>
              <a:rPr lang="en-US" sz="2800" baseline="-25000" dirty="0" smtClean="0"/>
              <a:t>sat</a:t>
            </a:r>
            <a:r>
              <a:rPr lang="en-US" sz="2800" dirty="0" smtClean="0"/>
              <a:t> =saturated temp. at p</a:t>
            </a:r>
            <a:r>
              <a:rPr lang="en-US" sz="2800" baseline="-25000" dirty="0" smtClean="0"/>
              <a:t>2</a:t>
            </a:r>
            <a:r>
              <a:rPr lang="en-US" sz="2800" dirty="0" smtClean="0"/>
              <a:t> ,</a:t>
            </a:r>
            <a:r>
              <a:rPr lang="en-US" sz="2800" baseline="30000" dirty="0" smtClean="0"/>
              <a:t>0</a:t>
            </a:r>
            <a:r>
              <a:rPr lang="en-US" sz="2800" dirty="0" smtClean="0"/>
              <a:t>c</a:t>
            </a:r>
            <a:br>
              <a:rPr lang="en-US" sz="2800" dirty="0" smtClean="0"/>
            </a:br>
            <a:r>
              <a:rPr lang="en-US" sz="2800" dirty="0" smtClean="0"/>
              <a:t>t</a:t>
            </a:r>
            <a:r>
              <a:rPr lang="en-US" sz="2800" baseline="-25000" dirty="0" smtClean="0"/>
              <a:t> sup </a:t>
            </a:r>
            <a:r>
              <a:rPr lang="en-US" sz="2800" dirty="0" smtClean="0"/>
              <a:t> = temp. measure after throttling ,</a:t>
            </a:r>
            <a:r>
              <a:rPr lang="en-US" sz="2800" baseline="30000" dirty="0" smtClean="0"/>
              <a:t>0</a:t>
            </a:r>
            <a:r>
              <a:rPr lang="en-US" sz="2800" dirty="0" smtClean="0"/>
              <a:t>c </a:t>
            </a:r>
            <a:r>
              <a:rPr lang="en-US" sz="2800" b="1" dirty="0" smtClean="0"/>
              <a:t/>
            </a:r>
            <a:br>
              <a:rPr lang="en-US" sz="2800" b="1" dirty="0" smtClean="0"/>
            </a:br>
            <a:r>
              <a:rPr lang="en-US" sz="2800" dirty="0" smtClean="0"/>
              <a:t>h</a:t>
            </a:r>
            <a:r>
              <a:rPr lang="en-US" sz="2800" baseline="-25000" dirty="0" smtClean="0"/>
              <a:t>f1</a:t>
            </a:r>
            <a:r>
              <a:rPr lang="en-US" sz="2800" dirty="0" smtClean="0"/>
              <a:t> &amp; h</a:t>
            </a:r>
            <a:r>
              <a:rPr lang="en-US" sz="2800" baseline="-25000" dirty="0" smtClean="0"/>
              <a:t>f2</a:t>
            </a:r>
            <a:r>
              <a:rPr lang="en-US" sz="2800" dirty="0" smtClean="0"/>
              <a:t>= enthalpy of water  before &amp; after throttling  resp., </a:t>
            </a:r>
            <a:r>
              <a:rPr lang="en-US" sz="2800" dirty="0" err="1" smtClean="0"/>
              <a:t>kj</a:t>
            </a:r>
            <a:r>
              <a:rPr lang="en-US" sz="2800" dirty="0" smtClean="0"/>
              <a:t>/kg</a:t>
            </a:r>
            <a:br>
              <a:rPr lang="en-US" sz="2800" dirty="0" smtClean="0"/>
            </a:br>
            <a:endParaRPr lang="en-IN" sz="280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13</a:t>
            </a:fld>
            <a:endParaRPr lang="en-US"/>
          </a:p>
        </p:txBody>
      </p:sp>
      <p:sp>
        <p:nvSpPr>
          <p:cNvPr id="7" name="TextBox 6"/>
          <p:cNvSpPr txBox="1"/>
          <p:nvPr/>
        </p:nvSpPr>
        <p:spPr>
          <a:xfrm>
            <a:off x="228600" y="152400"/>
            <a:ext cx="6705425" cy="584775"/>
          </a:xfrm>
          <a:prstGeom prst="rect">
            <a:avLst/>
          </a:prstGeom>
          <a:noFill/>
        </p:spPr>
        <p:txBody>
          <a:bodyPr wrap="none" rtlCol="0">
            <a:spAutoFit/>
          </a:bodyPr>
          <a:lstStyle/>
          <a:p>
            <a:r>
              <a:rPr lang="en-US" sz="3200" b="1" dirty="0" smtClean="0">
                <a:solidFill>
                  <a:schemeClr val="tx2"/>
                </a:solidFill>
              </a:rPr>
              <a:t>CALCULATION OF DRYNESS FRACTION</a:t>
            </a:r>
            <a:r>
              <a:rPr lang="en-US" sz="3200" dirty="0" smtClean="0">
                <a:solidFill>
                  <a:schemeClr val="tx2"/>
                </a:solidFill>
              </a:rPr>
              <a:t>:</a:t>
            </a:r>
            <a:endParaRPr lang="en-IN" sz="3200" dirty="0" smtClean="0">
              <a:solidFill>
                <a:schemeClr val="tx2"/>
              </a:solidFill>
            </a:endParaRPr>
          </a:p>
        </p:txBody>
      </p:sp>
      <p:sp>
        <p:nvSpPr>
          <p:cNvPr id="8" name="Date Placeholder 7"/>
          <p:cNvSpPr>
            <a:spLocks noGrp="1"/>
          </p:cNvSpPr>
          <p:nvPr>
            <p:ph type="dt" sz="half" idx="10"/>
          </p:nvPr>
        </p:nvSpPr>
        <p:spPr/>
        <p:txBody>
          <a:bodyPr/>
          <a:lstStyle/>
          <a:p>
            <a:fld id="{6CBDCCB7-6542-4E71-B1AB-EE80A88DC1A9}" type="datetime9">
              <a:rPr lang="en-US" smtClean="0"/>
              <a:pPr/>
              <a:t>9/12/2015 11:03:32 PM</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98638"/>
            <a:ext cx="8915400" cy="4068762"/>
          </a:xfrm>
        </p:spPr>
        <p:txBody>
          <a:bodyPr>
            <a:noAutofit/>
          </a:bodyPr>
          <a:lstStyle/>
          <a:p>
            <a:r>
              <a:rPr lang="en-US" sz="2800" dirty="0" smtClean="0"/>
              <a:t>enthalpy before throttling (p</a:t>
            </a:r>
            <a:r>
              <a:rPr lang="en-US" sz="2800" baseline="-25000" dirty="0" smtClean="0"/>
              <a:t>1</a:t>
            </a:r>
            <a:r>
              <a:rPr lang="en-US" sz="2800" dirty="0" smtClean="0"/>
              <a:t>) =enthalpy after throttling(p</a:t>
            </a:r>
            <a:r>
              <a:rPr lang="en-US" sz="2800" baseline="-25000" dirty="0" smtClean="0"/>
              <a:t>2</a:t>
            </a:r>
            <a:r>
              <a:rPr lang="en-US" sz="2800" dirty="0" smtClean="0"/>
              <a:t>)</a:t>
            </a:r>
            <a:br>
              <a:rPr lang="en-US" sz="2800" dirty="0" smtClean="0"/>
            </a:br>
            <a:r>
              <a:rPr lang="en-US" sz="2800" dirty="0" smtClean="0"/>
              <a:t>h</a:t>
            </a:r>
            <a:r>
              <a:rPr lang="en-US" sz="2800" baseline="-25000" dirty="0" smtClean="0"/>
              <a:t>f1 </a:t>
            </a:r>
            <a:r>
              <a:rPr lang="en-US" sz="2800" dirty="0" smtClean="0"/>
              <a:t> + xh</a:t>
            </a:r>
            <a:r>
              <a:rPr lang="en-US" sz="2800" baseline="-25000" dirty="0" smtClean="0"/>
              <a:t>fg1</a:t>
            </a:r>
            <a:r>
              <a:rPr lang="en-US" sz="2800" dirty="0" smtClean="0"/>
              <a:t> = h</a:t>
            </a:r>
            <a:r>
              <a:rPr lang="en-US" sz="2800" baseline="-25000" dirty="0" smtClean="0"/>
              <a:t>f2 </a:t>
            </a:r>
            <a:r>
              <a:rPr lang="en-US" sz="2800" dirty="0" smtClean="0"/>
              <a:t> +h</a:t>
            </a:r>
            <a:r>
              <a:rPr lang="en-US" sz="2800" baseline="-25000" dirty="0" smtClean="0"/>
              <a:t>fg2</a:t>
            </a:r>
            <a:r>
              <a:rPr lang="en-US" sz="2800" dirty="0" smtClean="0"/>
              <a:t>  + </a:t>
            </a:r>
            <a:r>
              <a:rPr lang="en-US" sz="2800" baseline="-25000" dirty="0" smtClean="0"/>
              <a:t>   </a:t>
            </a:r>
            <a:r>
              <a:rPr lang="en-US" sz="2800" dirty="0" smtClean="0"/>
              <a:t> c</a:t>
            </a:r>
            <a:r>
              <a:rPr lang="en-US" sz="2800" baseline="-25000" dirty="0" smtClean="0"/>
              <a:t>ps </a:t>
            </a:r>
            <a:r>
              <a:rPr lang="en-US" sz="2800" dirty="0" smtClean="0"/>
              <a:t>(t</a:t>
            </a:r>
            <a:r>
              <a:rPr lang="en-US" sz="2800" baseline="-25000" dirty="0" smtClean="0"/>
              <a:t>1</a:t>
            </a:r>
            <a:r>
              <a:rPr lang="en-US" sz="2800" dirty="0" smtClean="0"/>
              <a:t> -t</a:t>
            </a:r>
            <a:r>
              <a:rPr lang="en-US" sz="2800" baseline="-25000" dirty="0" smtClean="0"/>
              <a:t>2 </a:t>
            </a:r>
            <a:r>
              <a:rPr lang="en-US" sz="2800" dirty="0" smtClean="0"/>
              <a:t> )</a:t>
            </a:r>
            <a:br>
              <a:rPr lang="en-US" sz="2800" dirty="0" smtClean="0"/>
            </a:br>
            <a:r>
              <a:rPr lang="en-US" sz="2800" dirty="0" smtClean="0"/>
              <a:t/>
            </a:r>
            <a:br>
              <a:rPr lang="en-US" sz="2800" dirty="0" smtClean="0"/>
            </a:br>
            <a:r>
              <a:rPr lang="en-US" sz="2800" dirty="0" smtClean="0"/>
              <a:t>h</a:t>
            </a:r>
            <a:r>
              <a:rPr lang="en-US" sz="2800" baseline="-25000" dirty="0" smtClean="0"/>
              <a:t>f1 </a:t>
            </a:r>
            <a:r>
              <a:rPr lang="en-US" sz="2800" dirty="0" smtClean="0"/>
              <a:t> + xh</a:t>
            </a:r>
            <a:r>
              <a:rPr lang="en-US" sz="2800" baseline="-25000" dirty="0" smtClean="0"/>
              <a:t>fg1</a:t>
            </a:r>
            <a:r>
              <a:rPr lang="en-US" sz="2800" dirty="0" smtClean="0"/>
              <a:t> = h</a:t>
            </a:r>
            <a:r>
              <a:rPr lang="en-US" sz="2800" baseline="-25000" dirty="0" smtClean="0"/>
              <a:t>g2</a:t>
            </a:r>
            <a:r>
              <a:rPr lang="en-US" sz="2800" dirty="0" smtClean="0"/>
              <a:t> + </a:t>
            </a:r>
            <a:r>
              <a:rPr lang="en-US" sz="2800" baseline="-25000" dirty="0" smtClean="0"/>
              <a:t>   </a:t>
            </a:r>
            <a:r>
              <a:rPr lang="en-US" sz="2800" dirty="0" smtClean="0"/>
              <a:t> c</a:t>
            </a:r>
            <a:r>
              <a:rPr lang="en-US" sz="2800" baseline="-25000" dirty="0" smtClean="0"/>
              <a:t>ps </a:t>
            </a:r>
            <a:r>
              <a:rPr lang="en-US" sz="2800" dirty="0" smtClean="0"/>
              <a:t>(t</a:t>
            </a:r>
            <a:r>
              <a:rPr lang="en-US" sz="2800" baseline="-25000" dirty="0" smtClean="0"/>
              <a:t>1</a:t>
            </a:r>
            <a:r>
              <a:rPr lang="en-US" sz="2800" dirty="0" smtClean="0"/>
              <a:t> -t</a:t>
            </a:r>
            <a:r>
              <a:rPr lang="en-US" sz="2800" baseline="-25000" dirty="0" smtClean="0"/>
              <a:t>2 </a:t>
            </a:r>
            <a:r>
              <a:rPr lang="en-US" sz="2800" dirty="0" smtClean="0"/>
              <a:t> )</a:t>
            </a:r>
            <a:br>
              <a:rPr lang="en-US" sz="2800" dirty="0" smtClean="0"/>
            </a:br>
            <a:r>
              <a:rPr lang="en-US" sz="2800" dirty="0" smtClean="0"/>
              <a:t/>
            </a:r>
            <a:br>
              <a:rPr lang="en-US" sz="2800" dirty="0" smtClean="0"/>
            </a:br>
            <a:r>
              <a:rPr lang="en-US" sz="2800" b="1" dirty="0" smtClean="0"/>
              <a:t>X = h</a:t>
            </a:r>
            <a:r>
              <a:rPr lang="en-US" sz="2800" b="1" baseline="-25000" dirty="0" smtClean="0"/>
              <a:t>g2</a:t>
            </a:r>
            <a:r>
              <a:rPr lang="en-US" sz="2800" b="1" dirty="0" smtClean="0"/>
              <a:t> + </a:t>
            </a:r>
            <a:r>
              <a:rPr lang="en-US" sz="2800" b="1" baseline="-25000" dirty="0" smtClean="0"/>
              <a:t>   </a:t>
            </a:r>
            <a:r>
              <a:rPr lang="en-US" sz="2800" b="1" dirty="0" smtClean="0"/>
              <a:t> c</a:t>
            </a:r>
            <a:r>
              <a:rPr lang="en-US" sz="2800" b="1" baseline="-25000" dirty="0" smtClean="0"/>
              <a:t>ps </a:t>
            </a:r>
            <a:r>
              <a:rPr lang="en-US" sz="2800" b="1" dirty="0" smtClean="0"/>
              <a:t>(t</a:t>
            </a:r>
            <a:r>
              <a:rPr lang="en-US" sz="2800" b="1" baseline="-25000" dirty="0" smtClean="0"/>
              <a:t>1</a:t>
            </a:r>
            <a:r>
              <a:rPr lang="en-US" sz="2800" b="1" dirty="0" smtClean="0"/>
              <a:t> -t</a:t>
            </a:r>
            <a:r>
              <a:rPr lang="en-US" sz="2800" b="1" baseline="-25000" dirty="0" smtClean="0"/>
              <a:t>2 </a:t>
            </a:r>
            <a:r>
              <a:rPr lang="en-US" sz="2800" b="1" dirty="0" smtClean="0"/>
              <a:t> )- h</a:t>
            </a:r>
            <a:r>
              <a:rPr lang="en-US" sz="2800" b="1" baseline="-25000" dirty="0" smtClean="0"/>
              <a:t>f1  </a:t>
            </a:r>
            <a:r>
              <a:rPr lang="en-US" sz="2800" b="1" dirty="0" smtClean="0"/>
              <a:t> /   h</a:t>
            </a:r>
            <a:r>
              <a:rPr lang="en-US" sz="2800" b="1" baseline="-25000" dirty="0" smtClean="0"/>
              <a:t>fg1</a:t>
            </a:r>
            <a:br>
              <a:rPr lang="en-US" sz="2800" b="1" baseline="-25000" dirty="0" smtClean="0"/>
            </a:br>
            <a:r>
              <a:rPr lang="en-US" sz="2800" b="1" dirty="0" smtClean="0"/>
              <a:t/>
            </a:r>
            <a:br>
              <a:rPr lang="en-US" sz="2800" b="1" dirty="0" smtClean="0"/>
            </a:br>
            <a:r>
              <a:rPr lang="en-US" sz="2800" b="1" dirty="0" smtClean="0"/>
              <a:t>LIMITATIONS:</a:t>
            </a:r>
            <a:br>
              <a:rPr lang="en-US" sz="2800" b="1" dirty="0" smtClean="0"/>
            </a:br>
            <a:r>
              <a:rPr lang="en-US" sz="2800" dirty="0" smtClean="0"/>
              <a:t>It is suitable for measurement of higher value of dryness fraction.</a:t>
            </a:r>
            <a:br>
              <a:rPr lang="en-US" sz="2800" dirty="0" smtClean="0"/>
            </a:br>
            <a:r>
              <a:rPr lang="en-US" sz="2800" dirty="0" smtClean="0"/>
              <a:t>After throttling steam must be at least dry  saturated.</a:t>
            </a:r>
            <a:br>
              <a:rPr lang="en-US" sz="2800" dirty="0" smtClean="0"/>
            </a:br>
            <a:endParaRPr lang="en-IN" sz="280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14</a:t>
            </a:fld>
            <a:endParaRPr lang="en-US"/>
          </a:p>
        </p:txBody>
      </p:sp>
      <p:sp>
        <p:nvSpPr>
          <p:cNvPr id="6" name="Date Placeholder 5"/>
          <p:cNvSpPr>
            <a:spLocks noGrp="1"/>
          </p:cNvSpPr>
          <p:nvPr>
            <p:ph type="dt" sz="half" idx="10"/>
          </p:nvPr>
        </p:nvSpPr>
        <p:spPr/>
        <p:txBody>
          <a:bodyPr/>
          <a:lstStyle/>
          <a:p>
            <a:fld id="{AC7CDF82-4319-4025-B099-A2804229F2D7}" type="datetime9">
              <a:rPr lang="en-US" smtClean="0"/>
              <a:pPr/>
              <a:t>9/12/2015 11:03:38 PM</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1143000"/>
          </a:xfrm>
        </p:spPr>
        <p:txBody>
          <a:bodyPr/>
          <a:lstStyle/>
          <a:p>
            <a:r>
              <a:rPr lang="en-US" sz="3200" b="1" dirty="0" smtClean="0"/>
              <a:t>SEPERATING     CALORIMETER</a:t>
            </a:r>
            <a:endParaRPr lang="en-IN"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15</a:t>
            </a:fld>
            <a:endParaRPr lang="en-US"/>
          </a:p>
        </p:txBody>
      </p:sp>
      <p:sp>
        <p:nvSpPr>
          <p:cNvPr id="4" name="Title 1"/>
          <p:cNvSpPr txBox="1">
            <a:spLocks/>
          </p:cNvSpPr>
          <p:nvPr/>
        </p:nvSpPr>
        <p:spPr>
          <a:xfrm>
            <a:off x="228600" y="83820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41581" t="28125" r="23865" b="9375"/>
          <a:stretch>
            <a:fillRect/>
          </a:stretch>
        </p:blipFill>
        <p:spPr bwMode="auto">
          <a:xfrm>
            <a:off x="762000" y="581186"/>
            <a:ext cx="6172200" cy="6276814"/>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BCB2C020-08D5-487F-822A-EAEB7FA5B11B}" type="datetime9">
              <a:rPr lang="en-US" smtClean="0"/>
              <a:pPr/>
              <a:t>9/12/2015 11:03:38 PM</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467600" cy="1143000"/>
          </a:xfrm>
        </p:spPr>
        <p:txBody>
          <a:bodyPr/>
          <a:lstStyle/>
          <a:p>
            <a:r>
              <a:rPr lang="en-US" sz="3200" b="1" dirty="0" smtClean="0"/>
              <a:t>SEPERATING     CALORIMETER</a:t>
            </a:r>
            <a:endParaRPr lang="en-IN"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16</a:t>
            </a:fld>
            <a:endParaRPr lang="en-US"/>
          </a:p>
        </p:txBody>
      </p:sp>
      <p:sp>
        <p:nvSpPr>
          <p:cNvPr id="4" name="Title 1"/>
          <p:cNvSpPr txBox="1">
            <a:spLocks/>
          </p:cNvSpPr>
          <p:nvPr/>
        </p:nvSpPr>
        <p:spPr>
          <a:xfrm>
            <a:off x="228600" y="83820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8196" name="Picture 4"/>
          <p:cNvPicPr>
            <a:picLocks noChangeAspect="1" noChangeArrowheads="1"/>
          </p:cNvPicPr>
          <p:nvPr/>
        </p:nvPicPr>
        <p:blipFill>
          <a:blip r:embed="rId2" cstate="print">
            <a:clrChange>
              <a:clrFrom>
                <a:srgbClr val="FFFFFF"/>
              </a:clrFrom>
              <a:clrTo>
                <a:srgbClr val="FFFFFF">
                  <a:alpha val="0"/>
                </a:srgbClr>
              </a:clrTo>
            </a:clrChange>
          </a:blip>
          <a:srcRect l="17570" t="18750" r="4539" b="13542"/>
          <a:stretch>
            <a:fillRect/>
          </a:stretch>
        </p:blipFill>
        <p:spPr bwMode="auto">
          <a:xfrm>
            <a:off x="107853" y="1219200"/>
            <a:ext cx="8731347" cy="426720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D7C16FDD-FAAC-453A-B47A-C2A62262FA1D}" type="datetime9">
              <a:rPr lang="en-US" smtClean="0"/>
              <a:pPr/>
              <a:t>9/12/2015 11:03:43 PM</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7848600" cy="1143000"/>
          </a:xfrm>
        </p:spPr>
        <p:txBody>
          <a:bodyPr>
            <a:normAutofit fontScale="90000"/>
          </a:bodyPr>
          <a:lstStyle/>
          <a:p>
            <a:pPr>
              <a:lnSpc>
                <a:spcPct val="150000"/>
              </a:lnSpc>
              <a:defRPr/>
            </a:pPr>
            <a:r>
              <a:rPr lang="en-US" sz="3200" b="1" dirty="0" smtClean="0"/>
              <a:t>CALCULATION: </a:t>
            </a:r>
            <a:br>
              <a:rPr lang="en-US" sz="3200" b="1" dirty="0" smtClean="0"/>
            </a:br>
            <a:r>
              <a:rPr lang="en-US" sz="3200" dirty="0" smtClean="0"/>
              <a:t>m</a:t>
            </a:r>
            <a:r>
              <a:rPr lang="en-US" sz="3200" baseline="-25000" dirty="0" smtClean="0"/>
              <a:t>s</a:t>
            </a:r>
            <a:r>
              <a:rPr lang="en-US" sz="3200" dirty="0" smtClean="0"/>
              <a:t> = mass of steam in barrel calorimeter , kg</a:t>
            </a:r>
            <a:br>
              <a:rPr lang="en-US" sz="3200" dirty="0" smtClean="0"/>
            </a:br>
            <a:r>
              <a:rPr lang="en-US" sz="3200" dirty="0" smtClean="0"/>
              <a:t>m</a:t>
            </a:r>
            <a:r>
              <a:rPr lang="en-US" sz="3200" baseline="-25000" dirty="0" smtClean="0"/>
              <a:t>w </a:t>
            </a:r>
            <a:r>
              <a:rPr lang="en-US" sz="3200" dirty="0" smtClean="0"/>
              <a:t> = mass of water collected in inner chamber , kg</a:t>
            </a:r>
            <a:br>
              <a:rPr lang="en-US" sz="3200" dirty="0" smtClean="0"/>
            </a:br>
            <a:r>
              <a:rPr lang="en-US" sz="3200" b="1" dirty="0" smtClean="0"/>
              <a:t>X =dryness fraction = m</a:t>
            </a:r>
            <a:r>
              <a:rPr lang="en-US" sz="3200" b="1" baseline="-25000" dirty="0" smtClean="0"/>
              <a:t>s</a:t>
            </a:r>
            <a:r>
              <a:rPr lang="en-US" sz="3200" b="1" dirty="0" smtClean="0"/>
              <a:t> /m</a:t>
            </a:r>
            <a:r>
              <a:rPr lang="en-US" sz="3200" b="1" baseline="-25000" dirty="0" smtClean="0"/>
              <a:t>s</a:t>
            </a:r>
            <a:r>
              <a:rPr lang="en-US" sz="3200" b="1" dirty="0" smtClean="0"/>
              <a:t> + m</a:t>
            </a:r>
            <a:r>
              <a:rPr lang="en-US" sz="3200" b="1" baseline="-25000" dirty="0" smtClean="0"/>
              <a:t>w.</a:t>
            </a:r>
            <a:r>
              <a:rPr lang="en-US" sz="3200" b="1" dirty="0" smtClean="0"/>
              <a:t/>
            </a:r>
            <a:br>
              <a:rPr lang="en-US" sz="3200" b="1" dirty="0" smtClean="0"/>
            </a:br>
            <a:r>
              <a:rPr lang="en-US" sz="3200" dirty="0" smtClean="0"/>
              <a:t> </a:t>
            </a:r>
            <a:r>
              <a:rPr lang="en-US" sz="3200" b="1" dirty="0" smtClean="0"/>
              <a:t>LIMITATION: </a:t>
            </a:r>
            <a:r>
              <a:rPr lang="en-US" sz="3200" dirty="0" smtClean="0"/>
              <a:t>only  approx value of dryness fraction</a:t>
            </a:r>
            <a:r>
              <a:rPr lang="en-US" sz="3200" dirty="0" smtClean="0">
                <a:solidFill>
                  <a:schemeClr val="accent2">
                    <a:lumMod val="60000"/>
                    <a:lumOff val="40000"/>
                  </a:schemeClr>
                </a:solidFill>
              </a:rPr>
              <a:t>.</a:t>
            </a:r>
            <a:r>
              <a:rPr lang="en-US" sz="3200" dirty="0" smtClean="0"/>
              <a:t/>
            </a:r>
            <a:br>
              <a:rPr lang="en-US" sz="3200" dirty="0" smtClean="0"/>
            </a:br>
            <a:endParaRPr lang="en-IN"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17</a:t>
            </a:fld>
            <a:endParaRPr lang="en-US"/>
          </a:p>
        </p:txBody>
      </p:sp>
      <p:sp>
        <p:nvSpPr>
          <p:cNvPr id="6" name="Date Placeholder 5"/>
          <p:cNvSpPr>
            <a:spLocks noGrp="1"/>
          </p:cNvSpPr>
          <p:nvPr>
            <p:ph type="dt" sz="half" idx="10"/>
          </p:nvPr>
        </p:nvSpPr>
        <p:spPr/>
        <p:txBody>
          <a:bodyPr/>
          <a:lstStyle/>
          <a:p>
            <a:fld id="{B5068402-F94E-4924-9D58-286F92E82190}" type="datetime9">
              <a:rPr lang="en-US" smtClean="0"/>
              <a:pPr/>
              <a:t>9/12/2015 11:03:44 PM</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18</a:t>
            </a:fld>
            <a:endParaRPr lang="en-US"/>
          </a:p>
        </p:txBody>
      </p:sp>
      <p:pic>
        <p:nvPicPr>
          <p:cNvPr id="15362" name="Picture 2"/>
          <p:cNvPicPr>
            <a:picLocks noChangeAspect="1" noChangeArrowheads="1"/>
          </p:cNvPicPr>
          <p:nvPr/>
        </p:nvPicPr>
        <p:blipFill>
          <a:blip r:embed="rId2" cstate="print">
            <a:clrChange>
              <a:clrFrom>
                <a:srgbClr val="FFFFFF"/>
              </a:clrFrom>
              <a:clrTo>
                <a:srgbClr val="FFFFFF">
                  <a:alpha val="0"/>
                </a:srgbClr>
              </a:clrTo>
            </a:clrChange>
          </a:blip>
          <a:srcRect l="40641" t="26769" r="21346" b="17708"/>
          <a:stretch>
            <a:fillRect/>
          </a:stretch>
        </p:blipFill>
        <p:spPr bwMode="auto">
          <a:xfrm>
            <a:off x="457200" y="609600"/>
            <a:ext cx="7696200" cy="6320246"/>
          </a:xfrm>
          <a:prstGeom prst="rect">
            <a:avLst/>
          </a:prstGeom>
          <a:noFill/>
          <a:ln w="9525">
            <a:noFill/>
            <a:miter lim="800000"/>
            <a:headEnd/>
            <a:tailEnd/>
          </a:ln>
        </p:spPr>
      </p:pic>
      <p:sp>
        <p:nvSpPr>
          <p:cNvPr id="5" name="Title 1"/>
          <p:cNvSpPr>
            <a:spLocks noGrp="1"/>
          </p:cNvSpPr>
          <p:nvPr>
            <p:ph type="title"/>
          </p:nvPr>
        </p:nvSpPr>
        <p:spPr>
          <a:xfrm>
            <a:off x="0" y="-457200"/>
            <a:ext cx="9372600" cy="1143000"/>
          </a:xfrm>
        </p:spPr>
        <p:txBody>
          <a:bodyPr/>
          <a:lstStyle/>
          <a:p>
            <a:r>
              <a:rPr lang="en-US" sz="3200" b="1" dirty="0" smtClean="0"/>
              <a:t>COMBINED SEPARATING &amp;COMBINING CALORIMETER</a:t>
            </a:r>
            <a:endParaRPr lang="en-IN" dirty="0"/>
          </a:p>
        </p:txBody>
      </p:sp>
      <p:sp>
        <p:nvSpPr>
          <p:cNvPr id="8" name="Date Placeholder 7"/>
          <p:cNvSpPr>
            <a:spLocks noGrp="1"/>
          </p:cNvSpPr>
          <p:nvPr>
            <p:ph type="dt" sz="half" idx="10"/>
          </p:nvPr>
        </p:nvSpPr>
        <p:spPr/>
        <p:txBody>
          <a:bodyPr/>
          <a:lstStyle/>
          <a:p>
            <a:fld id="{673C6FA8-303E-49CF-BE1C-907826FB3330}" type="datetime9">
              <a:rPr lang="en-US" smtClean="0"/>
              <a:pPr/>
              <a:t>9/12/2015 11:03:45 PM</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sz="3200" b="1" dirty="0" smtClean="0"/>
              <a:t>COMBINED SEPARATING &amp;COMBINING CALORIMETER</a:t>
            </a:r>
            <a:endParaRPr lang="en-IN"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19</a:t>
            </a:fld>
            <a:endParaRPr lang="en-US"/>
          </a:p>
        </p:txBody>
      </p:sp>
      <p:pic>
        <p:nvPicPr>
          <p:cNvPr id="10242" name="Picture 2"/>
          <p:cNvPicPr>
            <a:picLocks noChangeAspect="1" noChangeArrowheads="1"/>
          </p:cNvPicPr>
          <p:nvPr/>
        </p:nvPicPr>
        <p:blipFill>
          <a:blip r:embed="rId3" cstate="print">
            <a:clrChange>
              <a:clrFrom>
                <a:srgbClr val="FFFFFF"/>
              </a:clrFrom>
              <a:clrTo>
                <a:srgbClr val="FFFFFF">
                  <a:alpha val="0"/>
                </a:srgbClr>
              </a:clrTo>
            </a:clrChange>
          </a:blip>
          <a:srcRect l="33968" t="15625" r="5124" b="6250"/>
          <a:stretch>
            <a:fillRect/>
          </a:stretch>
        </p:blipFill>
        <p:spPr bwMode="auto">
          <a:xfrm>
            <a:off x="457200" y="1143000"/>
            <a:ext cx="7924800" cy="57150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B10CBF32-07EE-4E92-808D-81205F4E84D2}" type="datetime9">
              <a:rPr lang="en-US" smtClean="0"/>
              <a:pPr/>
              <a:t>9/12/2015 11:03:47 PM</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Objective</a:t>
            </a:r>
            <a:endParaRPr lang="en-IN" sz="3200" b="1"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a:t>
            </a:fld>
            <a:endParaRPr lang="en-US"/>
          </a:p>
        </p:txBody>
      </p:sp>
      <p:sp>
        <p:nvSpPr>
          <p:cNvPr id="5" name="Content Placeholder 2"/>
          <p:cNvSpPr txBox="1">
            <a:spLocks/>
          </p:cNvSpPr>
          <p:nvPr/>
        </p:nvSpPr>
        <p:spPr>
          <a:xfrm>
            <a:off x="304800" y="1066800"/>
            <a:ext cx="8001000" cy="4983163"/>
          </a:xfrm>
          <a:prstGeom prst="rect">
            <a:avLst/>
          </a:prstGeom>
        </p:spPr>
        <p:txBody>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Arial"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800" cap="small" dirty="0" smtClean="0">
                <a:solidFill>
                  <a:schemeClr val="tx2"/>
                </a:solidFill>
              </a:rPr>
              <a:t>Able to know how to measure a dryness fraction</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800" cap="small" dirty="0" smtClean="0">
                <a:solidFill>
                  <a:schemeClr val="tx2"/>
                </a:solidFill>
              </a:rPr>
              <a:t>Able to know about construction and working of different types of steam calorimeter</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800" cap="small" dirty="0" smtClean="0">
                <a:solidFill>
                  <a:schemeClr val="tx2"/>
                </a:solidFill>
              </a:rPr>
              <a:t>Able to describe procedure for measurement of dryness fraction using different types of steam calorimeter </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sz="2800" cap="small" dirty="0" smtClean="0">
                <a:solidFill>
                  <a:schemeClr val="tx2"/>
                </a:solidFill>
              </a:rPr>
              <a:t>Calculate dryness fraction with the help of given data</a:t>
            </a: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Date Placeholder 7"/>
          <p:cNvSpPr>
            <a:spLocks noGrp="1"/>
          </p:cNvSpPr>
          <p:nvPr>
            <p:ph type="dt" sz="half" idx="10"/>
          </p:nvPr>
        </p:nvSpPr>
        <p:spPr/>
        <p:txBody>
          <a:bodyPr/>
          <a:lstStyle/>
          <a:p>
            <a:fld id="{23C3CB4B-34FE-44DD-B418-FABEEAD42D63}" type="datetime9">
              <a:rPr lang="en-US" smtClean="0"/>
              <a:pPr/>
              <a:t>9/12/2015 11:01:56 PM</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467600" cy="1143000"/>
          </a:xfrm>
        </p:spPr>
        <p:txBody>
          <a:bodyPr/>
          <a:lstStyle/>
          <a:p>
            <a:r>
              <a:rPr lang="en-US" b="1" dirty="0" smtClean="0"/>
              <a:t>CALCULATION :</a:t>
            </a:r>
            <a:r>
              <a:rPr lang="en-US" dirty="0" smtClean="0"/>
              <a:t> </a:t>
            </a:r>
            <a:endParaRPr lang="en-IN" dirty="0"/>
          </a:p>
        </p:txBody>
      </p:sp>
      <p:sp>
        <p:nvSpPr>
          <p:cNvPr id="3" name="Content Placeholder 2"/>
          <p:cNvSpPr>
            <a:spLocks noGrp="1"/>
          </p:cNvSpPr>
          <p:nvPr>
            <p:ph sz="quarter" idx="1"/>
          </p:nvPr>
        </p:nvSpPr>
        <p:spPr>
          <a:xfrm>
            <a:off x="228600" y="993648"/>
            <a:ext cx="8534400" cy="4873752"/>
          </a:xfrm>
        </p:spPr>
        <p:txBody>
          <a:bodyPr>
            <a:noAutofit/>
          </a:bodyPr>
          <a:lstStyle/>
          <a:p>
            <a:pPr algn="just">
              <a:buFont typeface="Courier New" pitchFamily="49" charset="0"/>
              <a:buChar char="o"/>
            </a:pPr>
            <a:r>
              <a:rPr lang="en-US" sz="2800" dirty="0" smtClean="0">
                <a:solidFill>
                  <a:schemeClr val="tx2"/>
                </a:solidFill>
              </a:rPr>
              <a:t>X</a:t>
            </a:r>
            <a:r>
              <a:rPr lang="en-US" sz="2800" baseline="-25000" dirty="0" smtClean="0">
                <a:solidFill>
                  <a:schemeClr val="tx2"/>
                </a:solidFill>
              </a:rPr>
              <a:t>1</a:t>
            </a:r>
            <a:r>
              <a:rPr lang="en-US" sz="2800" dirty="0" smtClean="0">
                <a:solidFill>
                  <a:schemeClr val="tx2"/>
                </a:solidFill>
              </a:rPr>
              <a:t> = DRYNESS FRACTION MEASURE BY SEPARATING CALORIMETER.</a:t>
            </a:r>
          </a:p>
          <a:p>
            <a:pPr algn="just">
              <a:buFont typeface="Courier New" pitchFamily="49" charset="0"/>
              <a:buChar char="o"/>
            </a:pPr>
            <a:r>
              <a:rPr lang="en-US" sz="2800" dirty="0" smtClean="0">
                <a:solidFill>
                  <a:schemeClr val="tx2"/>
                </a:solidFill>
              </a:rPr>
              <a:t>X</a:t>
            </a:r>
            <a:r>
              <a:rPr lang="en-US" sz="2800" baseline="-25000" dirty="0" smtClean="0">
                <a:solidFill>
                  <a:schemeClr val="tx2"/>
                </a:solidFill>
              </a:rPr>
              <a:t>1</a:t>
            </a:r>
            <a:r>
              <a:rPr lang="en-US" sz="2800" dirty="0" smtClean="0">
                <a:solidFill>
                  <a:schemeClr val="tx2"/>
                </a:solidFill>
              </a:rPr>
              <a:t> = M</a:t>
            </a:r>
            <a:r>
              <a:rPr lang="en-US" sz="2800" baseline="-25000" dirty="0" smtClean="0">
                <a:solidFill>
                  <a:schemeClr val="tx2"/>
                </a:solidFill>
              </a:rPr>
              <a:t>S</a:t>
            </a:r>
            <a:r>
              <a:rPr lang="en-US" sz="2800" dirty="0" smtClean="0">
                <a:solidFill>
                  <a:schemeClr val="tx2"/>
                </a:solidFill>
              </a:rPr>
              <a:t> /M</a:t>
            </a:r>
            <a:r>
              <a:rPr lang="en-US" sz="2800" baseline="-25000" dirty="0" smtClean="0">
                <a:solidFill>
                  <a:schemeClr val="tx2"/>
                </a:solidFill>
              </a:rPr>
              <a:t>S</a:t>
            </a:r>
            <a:r>
              <a:rPr lang="en-US" sz="2800" dirty="0" smtClean="0">
                <a:solidFill>
                  <a:schemeClr val="tx2"/>
                </a:solidFill>
              </a:rPr>
              <a:t> + M</a:t>
            </a:r>
            <a:r>
              <a:rPr lang="en-US" sz="2800" baseline="-25000" dirty="0" smtClean="0">
                <a:solidFill>
                  <a:schemeClr val="tx2"/>
                </a:solidFill>
              </a:rPr>
              <a:t>W</a:t>
            </a:r>
            <a:r>
              <a:rPr lang="en-US" sz="2800" dirty="0" smtClean="0">
                <a:solidFill>
                  <a:schemeClr val="tx2"/>
                </a:solidFill>
              </a:rPr>
              <a:t> </a:t>
            </a:r>
          </a:p>
          <a:p>
            <a:pPr algn="just">
              <a:buFont typeface="Courier New" pitchFamily="49" charset="0"/>
              <a:buChar char="o"/>
            </a:pPr>
            <a:r>
              <a:rPr lang="en-US" sz="2800" dirty="0" smtClean="0">
                <a:solidFill>
                  <a:schemeClr val="tx2"/>
                </a:solidFill>
              </a:rPr>
              <a:t> WHERE M</a:t>
            </a:r>
            <a:r>
              <a:rPr lang="en-US" sz="2800" baseline="-25000" dirty="0" smtClean="0">
                <a:solidFill>
                  <a:schemeClr val="tx2"/>
                </a:solidFill>
              </a:rPr>
              <a:t>S</a:t>
            </a:r>
            <a:r>
              <a:rPr lang="en-US" sz="2800" dirty="0" smtClean="0">
                <a:solidFill>
                  <a:schemeClr val="tx2"/>
                </a:solidFill>
              </a:rPr>
              <a:t> = MASS OF STEAM PASSING TO THROTTLING CALORIMETER FROM SEPARATING CALORIMETER</a:t>
            </a:r>
          </a:p>
          <a:p>
            <a:pPr algn="just">
              <a:buFont typeface="Courier New" pitchFamily="49" charset="0"/>
              <a:buChar char="o"/>
            </a:pPr>
            <a:r>
              <a:rPr lang="en-US" sz="2800" dirty="0" smtClean="0">
                <a:solidFill>
                  <a:schemeClr val="tx2"/>
                </a:solidFill>
              </a:rPr>
              <a:t>M</a:t>
            </a:r>
            <a:r>
              <a:rPr lang="en-US" sz="2800" baseline="-25000" dirty="0" smtClean="0">
                <a:solidFill>
                  <a:schemeClr val="tx2"/>
                </a:solidFill>
              </a:rPr>
              <a:t>W </a:t>
            </a:r>
            <a:r>
              <a:rPr lang="en-US" sz="2800" dirty="0" smtClean="0">
                <a:solidFill>
                  <a:schemeClr val="tx2"/>
                </a:solidFill>
              </a:rPr>
              <a:t> = MASS OF WATER COLLECTED IN SEPARATING CALORIMETER, KG</a:t>
            </a:r>
          </a:p>
          <a:p>
            <a:pPr algn="just">
              <a:buFont typeface="Courier New" pitchFamily="49" charset="0"/>
              <a:buChar char="o"/>
            </a:pPr>
            <a:r>
              <a:rPr lang="en-US" sz="2800" dirty="0" smtClean="0">
                <a:solidFill>
                  <a:schemeClr val="tx2"/>
                </a:solidFill>
              </a:rPr>
              <a:t>X</a:t>
            </a:r>
            <a:r>
              <a:rPr lang="en-US" sz="2800" baseline="-25000" dirty="0" smtClean="0">
                <a:solidFill>
                  <a:schemeClr val="tx2"/>
                </a:solidFill>
              </a:rPr>
              <a:t>2</a:t>
            </a:r>
            <a:r>
              <a:rPr lang="en-US" sz="2800" dirty="0" smtClean="0">
                <a:solidFill>
                  <a:schemeClr val="tx2"/>
                </a:solidFill>
              </a:rPr>
              <a:t> = DRYNESS FRACTION OF WET STEAM WHICH ENTER INTO THE THROTTLING CALORIMETER.</a:t>
            </a:r>
          </a:p>
          <a:p>
            <a:pPr algn="just"/>
            <a:r>
              <a:rPr lang="en-US" sz="2800" dirty="0" smtClean="0">
                <a:solidFill>
                  <a:schemeClr val="tx2"/>
                </a:solidFill>
              </a:rPr>
              <a:t>X</a:t>
            </a:r>
            <a:r>
              <a:rPr lang="en-US" sz="2800" baseline="-25000" dirty="0" smtClean="0">
                <a:solidFill>
                  <a:schemeClr val="tx2"/>
                </a:solidFill>
              </a:rPr>
              <a:t>2</a:t>
            </a:r>
            <a:r>
              <a:rPr lang="en-US" sz="2800" dirty="0" smtClean="0">
                <a:solidFill>
                  <a:schemeClr val="tx2"/>
                </a:solidFill>
              </a:rPr>
              <a:t> = H</a:t>
            </a:r>
            <a:r>
              <a:rPr lang="en-US" sz="2800" baseline="-25000" dirty="0" smtClean="0">
                <a:solidFill>
                  <a:schemeClr val="tx2"/>
                </a:solidFill>
              </a:rPr>
              <a:t>G2</a:t>
            </a:r>
            <a:r>
              <a:rPr lang="en-US" sz="2800" dirty="0" smtClean="0">
                <a:solidFill>
                  <a:schemeClr val="tx2"/>
                </a:solidFill>
              </a:rPr>
              <a:t> + </a:t>
            </a:r>
            <a:r>
              <a:rPr lang="en-US" sz="2800" baseline="-25000" dirty="0" smtClean="0">
                <a:solidFill>
                  <a:schemeClr val="tx2"/>
                </a:solidFill>
              </a:rPr>
              <a:t>   </a:t>
            </a:r>
            <a:r>
              <a:rPr lang="en-US" sz="2800" dirty="0" smtClean="0">
                <a:solidFill>
                  <a:schemeClr val="tx2"/>
                </a:solidFill>
              </a:rPr>
              <a:t> C</a:t>
            </a:r>
            <a:r>
              <a:rPr lang="en-US" sz="2800" baseline="-25000" dirty="0" smtClean="0">
                <a:solidFill>
                  <a:schemeClr val="tx2"/>
                </a:solidFill>
              </a:rPr>
              <a:t>PS </a:t>
            </a:r>
            <a:r>
              <a:rPr lang="en-US" sz="2800" dirty="0" smtClean="0">
                <a:solidFill>
                  <a:schemeClr val="tx2"/>
                </a:solidFill>
              </a:rPr>
              <a:t>(T</a:t>
            </a:r>
            <a:r>
              <a:rPr lang="en-US" sz="2800" baseline="-25000" dirty="0" smtClean="0">
                <a:solidFill>
                  <a:schemeClr val="tx2"/>
                </a:solidFill>
              </a:rPr>
              <a:t>1</a:t>
            </a:r>
            <a:r>
              <a:rPr lang="en-US" sz="2800" dirty="0" smtClean="0">
                <a:solidFill>
                  <a:schemeClr val="tx2"/>
                </a:solidFill>
              </a:rPr>
              <a:t> -T</a:t>
            </a:r>
            <a:r>
              <a:rPr lang="en-US" sz="2800" baseline="-25000" dirty="0" smtClean="0">
                <a:solidFill>
                  <a:schemeClr val="tx2"/>
                </a:solidFill>
              </a:rPr>
              <a:t>2 </a:t>
            </a:r>
            <a:r>
              <a:rPr lang="en-US" sz="2800" dirty="0" smtClean="0">
                <a:solidFill>
                  <a:schemeClr val="tx2"/>
                </a:solidFill>
              </a:rPr>
              <a:t> )- H</a:t>
            </a:r>
            <a:r>
              <a:rPr lang="en-US" sz="2800" baseline="-25000" dirty="0" smtClean="0">
                <a:solidFill>
                  <a:schemeClr val="tx2"/>
                </a:solidFill>
              </a:rPr>
              <a:t>F1  </a:t>
            </a:r>
            <a:r>
              <a:rPr lang="en-US" sz="2800" dirty="0" smtClean="0">
                <a:solidFill>
                  <a:schemeClr val="tx2"/>
                </a:solidFill>
              </a:rPr>
              <a:t> /   H</a:t>
            </a:r>
            <a:r>
              <a:rPr lang="en-US" sz="2800" baseline="-25000" dirty="0" smtClean="0">
                <a:solidFill>
                  <a:schemeClr val="tx2"/>
                </a:solidFill>
              </a:rPr>
              <a:t>FG1</a:t>
            </a:r>
          </a:p>
          <a:p>
            <a:pPr algn="just"/>
            <a:endParaRPr lang="en-IN" sz="2800" dirty="0">
              <a:solidFill>
                <a:schemeClr val="tx2"/>
              </a:solidFill>
            </a:endParaRPr>
          </a:p>
        </p:txBody>
      </p:sp>
      <p:sp>
        <p:nvSpPr>
          <p:cNvPr id="4" name="Slide Number Placeholder 3"/>
          <p:cNvSpPr>
            <a:spLocks noGrp="1"/>
          </p:cNvSpPr>
          <p:nvPr>
            <p:ph type="sldNum" sz="quarter" idx="15"/>
          </p:nvPr>
        </p:nvSpPr>
        <p:spPr/>
        <p:txBody>
          <a:bodyPr/>
          <a:lstStyle/>
          <a:p>
            <a:fld id="{B6F15528-21DE-4FAA-801E-634DDDAF4B2B}" type="slidenum">
              <a:rPr lang="en-US" smtClean="0"/>
              <a:pPr/>
              <a:t>20</a:t>
            </a:fld>
            <a:endParaRPr lang="en-US"/>
          </a:p>
        </p:txBody>
      </p:sp>
      <p:sp>
        <p:nvSpPr>
          <p:cNvPr id="7" name="Date Placeholder 6"/>
          <p:cNvSpPr>
            <a:spLocks noGrp="1"/>
          </p:cNvSpPr>
          <p:nvPr>
            <p:ph type="dt" sz="half" idx="14"/>
          </p:nvPr>
        </p:nvSpPr>
        <p:spPr/>
        <p:txBody>
          <a:bodyPr/>
          <a:lstStyle/>
          <a:p>
            <a:fld id="{BC84A576-C5BC-4691-819F-42B74F50BE1A}" type="datetime9">
              <a:rPr lang="en-US" smtClean="0"/>
              <a:pPr/>
              <a:t>9/12/2015 11:03:47 PM</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0"/>
            <a:ext cx="8458200" cy="4873752"/>
          </a:xfrm>
        </p:spPr>
        <p:txBody>
          <a:bodyPr>
            <a:noAutofit/>
          </a:bodyPr>
          <a:lstStyle/>
          <a:p>
            <a:pPr algn="just"/>
            <a:r>
              <a:rPr lang="en-US" sz="2600" dirty="0" smtClean="0">
                <a:solidFill>
                  <a:schemeClr val="tx2"/>
                </a:solidFill>
              </a:rPr>
              <a:t>IF X IS INITIAL DRYNESS FRACTION OF STEAM </a:t>
            </a:r>
          </a:p>
          <a:p>
            <a:pPr algn="just"/>
            <a:r>
              <a:rPr lang="en-US" sz="2600" dirty="0" smtClean="0">
                <a:solidFill>
                  <a:schemeClr val="tx2"/>
                </a:solidFill>
              </a:rPr>
              <a:t>THEREFORE WATER DROPLET IN STEAM SAMPLE = (1-X)(M</a:t>
            </a:r>
            <a:r>
              <a:rPr lang="en-US" sz="2600" baseline="-25000" dirty="0" smtClean="0">
                <a:solidFill>
                  <a:schemeClr val="tx2"/>
                </a:solidFill>
              </a:rPr>
              <a:t>S</a:t>
            </a:r>
            <a:r>
              <a:rPr lang="en-US" sz="2600" dirty="0" smtClean="0">
                <a:solidFill>
                  <a:schemeClr val="tx2"/>
                </a:solidFill>
              </a:rPr>
              <a:t> +M</a:t>
            </a:r>
            <a:r>
              <a:rPr lang="en-US" sz="2600" baseline="-25000" dirty="0" smtClean="0">
                <a:solidFill>
                  <a:schemeClr val="tx2"/>
                </a:solidFill>
              </a:rPr>
              <a:t> W  </a:t>
            </a:r>
            <a:r>
              <a:rPr lang="en-US" sz="2600" dirty="0" smtClean="0">
                <a:solidFill>
                  <a:schemeClr val="tx2"/>
                </a:solidFill>
              </a:rPr>
              <a:t> ) KG</a:t>
            </a:r>
          </a:p>
          <a:p>
            <a:pPr algn="just"/>
            <a:r>
              <a:rPr lang="en-US" sz="2600" dirty="0" smtClean="0">
                <a:solidFill>
                  <a:schemeClr val="tx2"/>
                </a:solidFill>
              </a:rPr>
              <a:t>THEREFORE WATER DROPLET  REMOVED BY SEPARATING CALORIMETER= (1-X</a:t>
            </a:r>
            <a:r>
              <a:rPr lang="en-US" sz="2600" baseline="-25000" dirty="0" smtClean="0">
                <a:solidFill>
                  <a:schemeClr val="tx2"/>
                </a:solidFill>
              </a:rPr>
              <a:t>1</a:t>
            </a:r>
            <a:r>
              <a:rPr lang="en-US" sz="2600" dirty="0" smtClean="0">
                <a:solidFill>
                  <a:schemeClr val="tx2"/>
                </a:solidFill>
              </a:rPr>
              <a:t>)(M</a:t>
            </a:r>
            <a:r>
              <a:rPr lang="en-US" sz="2600" baseline="-25000" dirty="0" smtClean="0">
                <a:solidFill>
                  <a:schemeClr val="tx2"/>
                </a:solidFill>
              </a:rPr>
              <a:t>S</a:t>
            </a:r>
            <a:r>
              <a:rPr lang="en-US" sz="2600" dirty="0" smtClean="0">
                <a:solidFill>
                  <a:schemeClr val="tx2"/>
                </a:solidFill>
              </a:rPr>
              <a:t> +M</a:t>
            </a:r>
            <a:r>
              <a:rPr lang="en-US" sz="2600" baseline="-25000" dirty="0" smtClean="0">
                <a:solidFill>
                  <a:schemeClr val="tx2"/>
                </a:solidFill>
              </a:rPr>
              <a:t> W  </a:t>
            </a:r>
            <a:r>
              <a:rPr lang="en-US" sz="2600" dirty="0" smtClean="0">
                <a:solidFill>
                  <a:schemeClr val="tx2"/>
                </a:solidFill>
              </a:rPr>
              <a:t> ) KG</a:t>
            </a:r>
          </a:p>
          <a:p>
            <a:pPr lvl="0" algn="just" fontAlgn="base">
              <a:spcAft>
                <a:spcPct val="0"/>
              </a:spcAft>
            </a:pPr>
            <a:r>
              <a:rPr lang="en-US" sz="2600" dirty="0" smtClean="0">
                <a:solidFill>
                  <a:schemeClr val="tx2"/>
                </a:solidFill>
              </a:rPr>
              <a:t>Therefore  water droplet  passed by throttling calorimeter = (1-x2)(ms ) kg</a:t>
            </a:r>
          </a:p>
          <a:p>
            <a:pPr lvl="0" algn="just" fontAlgn="base">
              <a:spcAft>
                <a:spcPct val="0"/>
              </a:spcAft>
            </a:pPr>
            <a:r>
              <a:rPr lang="en-US" sz="2600" dirty="0" smtClean="0">
                <a:solidFill>
                  <a:schemeClr val="tx2"/>
                </a:solidFill>
              </a:rPr>
              <a:t>Therefore water droplet in steam sample = water droplet  removed by separating calorimeter + water droplet  passed by throttling calorimeter.</a:t>
            </a:r>
          </a:p>
          <a:p>
            <a:pPr lvl="0" algn="just" fontAlgn="base">
              <a:spcAft>
                <a:spcPct val="0"/>
              </a:spcAft>
            </a:pPr>
            <a:r>
              <a:rPr lang="en-US" sz="2600" dirty="0" smtClean="0">
                <a:solidFill>
                  <a:schemeClr val="tx2"/>
                </a:solidFill>
              </a:rPr>
              <a:t>Therefore (1-x)(ms +mw)=(1-x1)(ms +mw) + (1-x2)(ms )</a:t>
            </a:r>
          </a:p>
          <a:p>
            <a:pPr lvl="0" algn="just" fontAlgn="base">
              <a:spcAft>
                <a:spcPct val="0"/>
              </a:spcAft>
            </a:pPr>
            <a:r>
              <a:rPr lang="en-US" sz="2600" dirty="0" smtClean="0">
                <a:solidFill>
                  <a:schemeClr val="tx2"/>
                </a:solidFill>
              </a:rPr>
              <a:t>(1-x)= (1-x1)+  (1-x2)(ms )/ (ms +m w   ) .</a:t>
            </a:r>
          </a:p>
          <a:p>
            <a:pPr lvl="0" algn="just" fontAlgn="base">
              <a:spcAft>
                <a:spcPct val="0"/>
              </a:spcAft>
            </a:pPr>
            <a:r>
              <a:rPr lang="en-US" sz="2600" dirty="0" smtClean="0">
                <a:solidFill>
                  <a:schemeClr val="tx2"/>
                </a:solidFill>
              </a:rPr>
              <a:t>Since x1 = ms /ms + mw.</a:t>
            </a:r>
          </a:p>
          <a:p>
            <a:pPr lvl="0" algn="just" fontAlgn="base">
              <a:spcAft>
                <a:spcPct val="0"/>
              </a:spcAft>
            </a:pPr>
            <a:r>
              <a:rPr lang="en-US" sz="2600" dirty="0" smtClean="0">
                <a:solidFill>
                  <a:schemeClr val="tx2"/>
                </a:solidFill>
              </a:rPr>
              <a:t>  1-x = 1+x1-x1 -x1x2</a:t>
            </a:r>
          </a:p>
          <a:p>
            <a:pPr lvl="0" algn="just" fontAlgn="base">
              <a:spcAft>
                <a:spcPct val="0"/>
              </a:spcAft>
            </a:pPr>
            <a:r>
              <a:rPr lang="en-US" sz="2600" dirty="0" smtClean="0">
                <a:solidFill>
                  <a:schemeClr val="tx2"/>
                </a:solidFill>
              </a:rPr>
              <a:t>  x = x1x2.</a:t>
            </a:r>
          </a:p>
          <a:p>
            <a:endParaRPr lang="en-IN" sz="2600" dirty="0" smtClean="0">
              <a:solidFill>
                <a:schemeClr val="tx2"/>
              </a:solidFill>
            </a:endParaRPr>
          </a:p>
          <a:p>
            <a:endParaRPr lang="en-IN" sz="2600" dirty="0"/>
          </a:p>
        </p:txBody>
      </p:sp>
      <p:sp>
        <p:nvSpPr>
          <p:cNvPr id="4" name="Slide Number Placeholder 3"/>
          <p:cNvSpPr>
            <a:spLocks noGrp="1"/>
          </p:cNvSpPr>
          <p:nvPr>
            <p:ph type="sldNum" sz="quarter" idx="15"/>
          </p:nvPr>
        </p:nvSpPr>
        <p:spPr/>
        <p:txBody>
          <a:bodyPr/>
          <a:lstStyle/>
          <a:p>
            <a:fld id="{B6F15528-21DE-4FAA-801E-634DDDAF4B2B}" type="slidenum">
              <a:rPr lang="en-US" smtClean="0"/>
              <a:pPr/>
              <a:t>21</a:t>
            </a:fld>
            <a:endParaRPr lang="en-US"/>
          </a:p>
        </p:txBody>
      </p:sp>
      <p:sp>
        <p:nvSpPr>
          <p:cNvPr id="7" name="Date Placeholder 6"/>
          <p:cNvSpPr>
            <a:spLocks noGrp="1"/>
          </p:cNvSpPr>
          <p:nvPr>
            <p:ph type="dt" sz="half" idx="14"/>
          </p:nvPr>
        </p:nvSpPr>
        <p:spPr/>
        <p:txBody>
          <a:bodyPr/>
          <a:lstStyle/>
          <a:p>
            <a:fld id="{E64CFD14-625E-4D09-8FA2-03F8E8C440F3}" type="datetime9">
              <a:rPr lang="en-US" smtClean="0"/>
              <a:pPr/>
              <a:t>9/12/2015 11:03:48 PM</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467600" cy="1143000"/>
          </a:xfrm>
        </p:spPr>
        <p:txBody>
          <a:bodyPr>
            <a:normAutofit/>
          </a:bodyPr>
          <a:lstStyle/>
          <a:p>
            <a:r>
              <a:rPr lang="en-US" sz="3200" dirty="0" smtClean="0"/>
              <a:t>V-lab </a:t>
            </a:r>
            <a:endParaRPr lang="en-IN" sz="3200" dirty="0"/>
          </a:p>
        </p:txBody>
      </p:sp>
      <p:sp>
        <p:nvSpPr>
          <p:cNvPr id="4" name="Date Placeholder 3"/>
          <p:cNvSpPr>
            <a:spLocks noGrp="1"/>
          </p:cNvSpPr>
          <p:nvPr>
            <p:ph type="dt" sz="half" idx="14"/>
          </p:nvPr>
        </p:nvSpPr>
        <p:spPr/>
        <p:txBody>
          <a:bodyPr/>
          <a:lstStyle/>
          <a:p>
            <a:fld id="{EC20C83E-100B-4CCB-AABB-3E7340339D88}" type="datetime9">
              <a:rPr lang="en-US" smtClean="0"/>
              <a:pPr/>
              <a:t>9/12/2015 11:03:55 PM</a:t>
            </a:fld>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22</a:t>
            </a:fld>
            <a:endParaRPr lang="en-US"/>
          </a:p>
        </p:txBody>
      </p:sp>
      <p:pic>
        <p:nvPicPr>
          <p:cNvPr id="6" name="Separating and throttling calorimeter virtual workshop.mp4">
            <a:hlinkClick r:id="" action="ppaction://media"/>
          </p:cNvPr>
          <p:cNvPicPr>
            <a:picLocks noGrp="1" noRot="1" noChangeAspect="1"/>
          </p:cNvPicPr>
          <p:nvPr>
            <p:ph sz="quarter" idx="1"/>
            <a:videoFile r:link="rId1"/>
          </p:nvPr>
        </p:nvPicPr>
        <p:blipFill>
          <a:blip r:embed="rId3" cstate="print"/>
          <a:stretch>
            <a:fillRect/>
          </a:stretch>
        </p:blipFill>
        <p:spPr>
          <a:xfrm>
            <a:off x="381000" y="609600"/>
            <a:ext cx="7696200" cy="57721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1143000"/>
          </a:xfrm>
        </p:spPr>
        <p:txBody>
          <a:bodyPr>
            <a:normAutofit/>
          </a:bodyPr>
          <a:lstStyle/>
          <a:p>
            <a:r>
              <a:rPr lang="en-US" sz="3200" dirty="0" smtClean="0"/>
              <a:t>Calculation with the help of </a:t>
            </a:r>
            <a:r>
              <a:rPr lang="en-US" sz="3200" dirty="0" err="1" smtClean="0"/>
              <a:t>labview</a:t>
            </a:r>
            <a:r>
              <a:rPr lang="en-US" sz="3200" dirty="0" smtClean="0"/>
              <a:t> and </a:t>
            </a:r>
            <a:r>
              <a:rPr lang="en-US" sz="3200" dirty="0" err="1" smtClean="0"/>
              <a:t>scilab</a:t>
            </a:r>
            <a:endParaRPr lang="en-IN" sz="3200" dirty="0"/>
          </a:p>
        </p:txBody>
      </p:sp>
      <p:sp>
        <p:nvSpPr>
          <p:cNvPr id="4" name="Date Placeholder 3"/>
          <p:cNvSpPr>
            <a:spLocks noGrp="1"/>
          </p:cNvSpPr>
          <p:nvPr>
            <p:ph type="dt" sz="half" idx="14"/>
          </p:nvPr>
        </p:nvSpPr>
        <p:spPr/>
        <p:txBody>
          <a:bodyPr/>
          <a:lstStyle/>
          <a:p>
            <a:fld id="{EC20C83E-100B-4CCB-AABB-3E7340339D88}" type="datetime9">
              <a:rPr lang="en-US" smtClean="0"/>
              <a:pPr/>
              <a:t>9/12/2015 11:08:29 PM</a:t>
            </a:fld>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23</a:t>
            </a:fld>
            <a:endParaRPr lang="en-US"/>
          </a:p>
        </p:txBody>
      </p:sp>
      <p:pic>
        <p:nvPicPr>
          <p:cNvPr id="6" name="Separating &amp; Throttling Calorimeter Lab view proceedure.mp4">
            <a:hlinkClick r:id="" action="ppaction://media"/>
          </p:cNvPr>
          <p:cNvPicPr>
            <a:picLocks noGrp="1" noRot="1" noChangeAspect="1"/>
          </p:cNvPicPr>
          <p:nvPr>
            <p:ph sz="quarter" idx="1"/>
            <a:videoFile r:link="rId1"/>
          </p:nvPr>
        </p:nvPicPr>
        <p:blipFill>
          <a:blip r:embed="rId3" cstate="print"/>
          <a:stretch>
            <a:fillRect/>
          </a:stretch>
        </p:blipFill>
        <p:spPr>
          <a:xfrm>
            <a:off x="459316" y="762000"/>
            <a:ext cx="7465484" cy="559911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Experiment video </a:t>
            </a:r>
            <a:endParaRPr lang="en-IN" dirty="0"/>
          </a:p>
        </p:txBody>
      </p:sp>
      <p:sp>
        <p:nvSpPr>
          <p:cNvPr id="4" name="Date Placeholder 3"/>
          <p:cNvSpPr>
            <a:spLocks noGrp="1"/>
          </p:cNvSpPr>
          <p:nvPr>
            <p:ph type="dt" sz="half" idx="14"/>
          </p:nvPr>
        </p:nvSpPr>
        <p:spPr/>
        <p:txBody>
          <a:bodyPr/>
          <a:lstStyle/>
          <a:p>
            <a:fld id="{EC20C83E-100B-4CCB-AABB-3E7340339D88}" type="datetime9">
              <a:rPr lang="en-US" smtClean="0"/>
              <a:pPr/>
              <a:t>9/12/2015 11:08:29 PM</a:t>
            </a:fld>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24</a:t>
            </a:fld>
            <a:endParaRPr lang="en-US"/>
          </a:p>
        </p:txBody>
      </p:sp>
      <p:pic>
        <p:nvPicPr>
          <p:cNvPr id="6" name="Dryness fraction of steam.mp4">
            <a:hlinkClick r:id="" action="ppaction://media"/>
          </p:cNvPr>
          <p:cNvPicPr>
            <a:picLocks noGrp="1" noRot="1" noChangeAspect="1"/>
          </p:cNvPicPr>
          <p:nvPr>
            <p:ph sz="quarter" idx="1"/>
            <a:videoFile r:link="rId1"/>
          </p:nvPr>
        </p:nvPicPr>
        <p:blipFill>
          <a:blip r:embed="rId3" cstate="print"/>
          <a:stretch>
            <a:fillRect/>
          </a:stretch>
        </p:blipFill>
        <p:spPr>
          <a:xfrm>
            <a:off x="990600" y="16764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467600" cy="1143000"/>
          </a:xfrm>
        </p:spPr>
        <p:txBody>
          <a:bodyPr>
            <a:normAutofit/>
          </a:bodyPr>
          <a:lstStyle/>
          <a:p>
            <a:r>
              <a:rPr lang="en-US" sz="3200" dirty="0" smtClean="0"/>
              <a:t>simulator</a:t>
            </a:r>
            <a:endParaRPr lang="en-IN" sz="3200" dirty="0"/>
          </a:p>
        </p:txBody>
      </p:sp>
      <p:sp>
        <p:nvSpPr>
          <p:cNvPr id="4" name="Date Placeholder 3"/>
          <p:cNvSpPr>
            <a:spLocks noGrp="1"/>
          </p:cNvSpPr>
          <p:nvPr>
            <p:ph type="dt" sz="half" idx="14"/>
          </p:nvPr>
        </p:nvSpPr>
        <p:spPr/>
        <p:txBody>
          <a:bodyPr/>
          <a:lstStyle/>
          <a:p>
            <a:fld id="{EC20C83E-100B-4CCB-AABB-3E7340339D88}" type="datetime9">
              <a:rPr lang="en-US" smtClean="0"/>
              <a:pPr/>
              <a:t>9/12/2015 11:08:31 PM</a:t>
            </a:fld>
            <a:endParaRPr lang="en-US" dirty="0"/>
          </a:p>
        </p:txBody>
      </p:sp>
      <p:sp>
        <p:nvSpPr>
          <p:cNvPr id="5" name="Slide Number Placeholder 4"/>
          <p:cNvSpPr>
            <a:spLocks noGrp="1"/>
          </p:cNvSpPr>
          <p:nvPr>
            <p:ph type="sldNum" sz="quarter" idx="15"/>
          </p:nvPr>
        </p:nvSpPr>
        <p:spPr/>
        <p:txBody>
          <a:bodyPr/>
          <a:lstStyle/>
          <a:p>
            <a:fld id="{B6F15528-21DE-4FAA-801E-634DDDAF4B2B}" type="slidenum">
              <a:rPr lang="en-US" smtClean="0"/>
              <a:pPr/>
              <a:t>25</a:t>
            </a:fld>
            <a:endParaRPr lang="en-US"/>
          </a:p>
        </p:txBody>
      </p:sp>
      <p:pic>
        <p:nvPicPr>
          <p:cNvPr id="12" name="determination of dryness fraction of steam-SD.mp4">
            <a:hlinkClick r:id="" action="ppaction://media"/>
          </p:cNvPr>
          <p:cNvPicPr>
            <a:picLocks noGrp="1" noRot="1" noChangeAspect="1"/>
          </p:cNvPicPr>
          <p:nvPr>
            <p:ph sz="quarter" idx="1"/>
            <a:videoFile r:link="rId1"/>
          </p:nvPr>
        </p:nvPicPr>
        <p:blipFill>
          <a:blip r:embed="rId3" cstate="print"/>
          <a:stretch>
            <a:fillRect/>
          </a:stretch>
        </p:blipFill>
        <p:spPr>
          <a:xfrm>
            <a:off x="1066800" y="12192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pic>
        <p:nvPicPr>
          <p:cNvPr id="4" name="Picture 5" descr="question1.jpg"/>
          <p:cNvPicPr>
            <a:picLocks noChangeAspect="1"/>
          </p:cNvPicPr>
          <p:nvPr/>
        </p:nvPicPr>
        <p:blipFill>
          <a:blip r:embed="rId2" cstate="print"/>
          <a:srcRect/>
          <a:stretch>
            <a:fillRect/>
          </a:stretch>
        </p:blipFill>
        <p:spPr bwMode="auto">
          <a:xfrm>
            <a:off x="685800" y="457200"/>
            <a:ext cx="7543800" cy="5427663"/>
          </a:xfrm>
          <a:prstGeom prst="rect">
            <a:avLst/>
          </a:prstGeom>
          <a:noFill/>
          <a:ln w="9525">
            <a:noFill/>
            <a:miter lim="800000"/>
            <a:headEnd/>
            <a:tailEnd/>
          </a:ln>
        </p:spPr>
      </p:pic>
      <p:sp>
        <p:nvSpPr>
          <p:cNvPr id="5" name="Subtitle 2"/>
          <p:cNvSpPr txBox="1">
            <a:spLocks/>
          </p:cNvSpPr>
          <p:nvPr/>
        </p:nvSpPr>
        <p:spPr>
          <a:xfrm>
            <a:off x="1066800" y="0"/>
            <a:ext cx="7407275" cy="1752600"/>
          </a:xfrm>
          <a:prstGeom prst="rect">
            <a:avLst/>
          </a:prstGeom>
        </p:spPr>
        <p:txBody>
          <a:bodyPr/>
          <a:lstStyle/>
          <a:p>
            <a:pPr marL="26988" marR="0" lvl="0" indent="-274320" algn="ctr"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4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6988" marR="0" lvl="0" indent="-274320" algn="ctr" defTabSz="914400" rtl="0" eaLnBrk="1" fontAlgn="auto" latinLnBrk="0" hangingPunct="1">
              <a:lnSpc>
                <a:spcPct val="100000"/>
              </a:lnSpc>
              <a:spcBef>
                <a:spcPts val="600"/>
              </a:spcBef>
              <a:spcAft>
                <a:spcPts val="0"/>
              </a:spcAft>
              <a:buClr>
                <a:schemeClr val="accent1"/>
              </a:buClr>
              <a:buSzPct val="70000"/>
              <a:tabLst/>
              <a:defRPr/>
            </a:pPr>
            <a:r>
              <a:rPr kumimoji="0" lang="en-US" sz="43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THANK YOU</a:t>
            </a:r>
          </a:p>
          <a:p>
            <a:pPr marL="26988"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n-US" sz="43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Subtitle 2"/>
          <p:cNvSpPr txBox="1">
            <a:spLocks/>
          </p:cNvSpPr>
          <p:nvPr/>
        </p:nvSpPr>
        <p:spPr bwMode="auto">
          <a:xfrm>
            <a:off x="914400" y="4191000"/>
            <a:ext cx="7407275" cy="1752600"/>
          </a:xfrm>
          <a:prstGeom prst="rect">
            <a:avLst/>
          </a:prstGeom>
          <a:noFill/>
          <a:ln w="9525">
            <a:noFill/>
            <a:miter lim="800000"/>
            <a:headEnd/>
            <a:tailEnd/>
          </a:ln>
        </p:spPr>
        <p:txBody>
          <a:bodyPr tIns="0"/>
          <a:lstStyle/>
          <a:p>
            <a:pPr marL="26988" algn="ctr">
              <a:spcBef>
                <a:spcPts val="600"/>
              </a:spcBef>
              <a:buClr>
                <a:schemeClr val="accent1"/>
              </a:buClr>
              <a:buSzPct val="80000"/>
              <a:buFont typeface="Wingdings 2" pitchFamily="18" charset="2"/>
              <a:buNone/>
            </a:pPr>
            <a:endParaRPr lang="en-US" sz="4300" b="1" dirty="0">
              <a:latin typeface="Times New Roman" pitchFamily="18" charset="0"/>
              <a:cs typeface="Times New Roman" pitchFamily="18" charset="0"/>
            </a:endParaRPr>
          </a:p>
          <a:p>
            <a:pPr marL="26988" algn="ctr">
              <a:spcBef>
                <a:spcPts val="600"/>
              </a:spcBef>
              <a:buClr>
                <a:schemeClr val="accent1"/>
              </a:buClr>
              <a:buSzPct val="80000"/>
              <a:buFont typeface="Wingdings 2" pitchFamily="18" charset="2"/>
              <a:buNone/>
            </a:pPr>
            <a:r>
              <a:rPr lang="en-US" sz="4300" b="1" dirty="0">
                <a:latin typeface="Times New Roman" pitchFamily="18" charset="0"/>
                <a:cs typeface="Times New Roman" pitchFamily="18" charset="0"/>
              </a:rPr>
              <a:t>QUESTION???</a:t>
            </a:r>
          </a:p>
          <a:p>
            <a:pPr marL="26988">
              <a:spcBef>
                <a:spcPts val="600"/>
              </a:spcBef>
              <a:buClr>
                <a:schemeClr val="accent1"/>
              </a:buClr>
              <a:buSzPct val="80000"/>
              <a:buFont typeface="Wingdings 2" pitchFamily="18" charset="2"/>
              <a:buNone/>
            </a:pPr>
            <a:endParaRPr lang="en-US" sz="4300" dirty="0">
              <a:latin typeface="Times New Roman" pitchFamily="18" charset="0"/>
              <a:cs typeface="Times New Roman" pitchFamily="18" charset="0"/>
            </a:endParaRPr>
          </a:p>
        </p:txBody>
      </p:sp>
      <p:sp>
        <p:nvSpPr>
          <p:cNvPr id="9" name="Date Placeholder 8"/>
          <p:cNvSpPr>
            <a:spLocks noGrp="1"/>
          </p:cNvSpPr>
          <p:nvPr>
            <p:ph type="dt" sz="half" idx="10"/>
          </p:nvPr>
        </p:nvSpPr>
        <p:spPr/>
        <p:txBody>
          <a:bodyPr/>
          <a:lstStyle/>
          <a:p>
            <a:fld id="{5202727E-3A4C-48F1-AF33-D78415772C53}" type="datetime9">
              <a:rPr lang="en-US" smtClean="0"/>
              <a:pPr/>
              <a:t>9/12/2015 11:06:57 PM</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3200" b="1" dirty="0" smtClean="0"/>
              <a:t>Dryness fraction</a:t>
            </a:r>
            <a:endParaRPr lang="en-IN" sz="3200" b="1"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3</a:t>
            </a:fld>
            <a:endParaRPr lang="en-US"/>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9800" y="1143000"/>
            <a:ext cx="2624137" cy="3032336"/>
          </a:xfrm>
          <a:prstGeom prst="rect">
            <a:avLst/>
          </a:prstGeom>
          <a:noFill/>
          <a:ln w="9525">
            <a:noFill/>
            <a:miter lim="800000"/>
            <a:headEnd/>
            <a:tailEnd/>
          </a:ln>
        </p:spPr>
      </p:pic>
      <p:cxnSp>
        <p:nvCxnSpPr>
          <p:cNvPr id="6" name="Straight Arrow Connector 5"/>
          <p:cNvCxnSpPr/>
          <p:nvPr/>
        </p:nvCxnSpPr>
        <p:spPr>
          <a:xfrm>
            <a:off x="5562600" y="1600200"/>
            <a:ext cx="762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3276600"/>
            <a:ext cx="762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29200" y="1367135"/>
            <a:ext cx="838200" cy="461665"/>
          </a:xfrm>
          <a:prstGeom prst="rect">
            <a:avLst/>
          </a:prstGeom>
          <a:noFill/>
        </p:spPr>
        <p:txBody>
          <a:bodyPr wrap="square" rtlCol="0">
            <a:spAutoFit/>
          </a:bodyPr>
          <a:lstStyle/>
          <a:p>
            <a:r>
              <a:rPr lang="en-US" sz="2400" dirty="0" smtClean="0"/>
              <a:t>m</a:t>
            </a:r>
            <a:r>
              <a:rPr lang="en-US" dirty="0" smtClean="0"/>
              <a:t>s</a:t>
            </a:r>
            <a:endParaRPr lang="en-IN" dirty="0"/>
          </a:p>
        </p:txBody>
      </p:sp>
      <p:sp>
        <p:nvSpPr>
          <p:cNvPr id="10" name="TextBox 9"/>
          <p:cNvSpPr txBox="1"/>
          <p:nvPr/>
        </p:nvSpPr>
        <p:spPr>
          <a:xfrm>
            <a:off x="4953000" y="2971800"/>
            <a:ext cx="838200" cy="461665"/>
          </a:xfrm>
          <a:prstGeom prst="rect">
            <a:avLst/>
          </a:prstGeom>
          <a:noFill/>
        </p:spPr>
        <p:txBody>
          <a:bodyPr wrap="square" rtlCol="0">
            <a:spAutoFit/>
          </a:bodyPr>
          <a:lstStyle/>
          <a:p>
            <a:r>
              <a:rPr lang="en-US" sz="2400" dirty="0" smtClean="0"/>
              <a:t>m</a:t>
            </a:r>
            <a:r>
              <a:rPr lang="en-US" dirty="0" smtClean="0"/>
              <a:t>w</a:t>
            </a:r>
            <a:endParaRPr lang="en-IN" dirty="0"/>
          </a:p>
        </p:txBody>
      </p:sp>
      <p:graphicFrame>
        <p:nvGraphicFramePr>
          <p:cNvPr id="1027" name="Object 3"/>
          <p:cNvGraphicFramePr>
            <a:graphicFrameLocks noChangeAspect="1"/>
          </p:cNvGraphicFramePr>
          <p:nvPr/>
        </p:nvGraphicFramePr>
        <p:xfrm>
          <a:off x="990600" y="1524000"/>
          <a:ext cx="3048000" cy="1524000"/>
        </p:xfrm>
        <a:graphic>
          <a:graphicData uri="http://schemas.openxmlformats.org/presentationml/2006/ole">
            <p:oleObj spid="_x0000_s1027" name="Equation" r:id="rId4" imgW="787320" imgH="393480" progId="Equation.DSMT4">
              <p:embed/>
            </p:oleObj>
          </a:graphicData>
        </a:graphic>
      </p:graphicFrame>
      <p:graphicFrame>
        <p:nvGraphicFramePr>
          <p:cNvPr id="1028" name="Object 4"/>
          <p:cNvGraphicFramePr>
            <a:graphicFrameLocks noChangeAspect="1"/>
          </p:cNvGraphicFramePr>
          <p:nvPr/>
        </p:nvGraphicFramePr>
        <p:xfrm>
          <a:off x="685800" y="4343400"/>
          <a:ext cx="4168877" cy="1219200"/>
        </p:xfrm>
        <a:graphic>
          <a:graphicData uri="http://schemas.openxmlformats.org/presentationml/2006/ole">
            <p:oleObj spid="_x0000_s1028" name="Equation" r:id="rId5" imgW="1346040" imgH="393480" progId="Equation.DSMT4">
              <p:embed/>
            </p:oleObj>
          </a:graphicData>
        </a:graphic>
      </p:graphicFrame>
      <p:sp>
        <p:nvSpPr>
          <p:cNvPr id="15" name="Title 1"/>
          <p:cNvSpPr txBox="1">
            <a:spLocks/>
          </p:cNvSpPr>
          <p:nvPr/>
        </p:nvSpPr>
        <p:spPr>
          <a:xfrm>
            <a:off x="533400" y="304800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small" spc="0" normalizeH="0" baseline="0" noProof="0" dirty="0" smtClean="0">
                <a:ln>
                  <a:noFill/>
                </a:ln>
                <a:solidFill>
                  <a:schemeClr val="tx2"/>
                </a:solidFill>
                <a:effectLst/>
                <a:uLnTx/>
                <a:uFillTx/>
                <a:latin typeface="+mj-lt"/>
                <a:ea typeface="+mj-ea"/>
                <a:cs typeface="+mj-cs"/>
              </a:rPr>
              <a:t>Wetness fraction</a:t>
            </a:r>
            <a:endParaRPr kumimoji="0" lang="en-IN" sz="3200" b="1" i="0" u="none" strike="noStrike" kern="1200" cap="small" spc="0" normalizeH="0" baseline="0" noProof="0" dirty="0">
              <a:ln>
                <a:noFill/>
              </a:ln>
              <a:solidFill>
                <a:schemeClr val="tx2"/>
              </a:solidFill>
              <a:effectLst/>
              <a:uLnTx/>
              <a:uFillTx/>
              <a:latin typeface="+mj-lt"/>
              <a:ea typeface="+mj-ea"/>
              <a:cs typeface="+mj-cs"/>
            </a:endParaRPr>
          </a:p>
        </p:txBody>
      </p:sp>
      <p:sp>
        <p:nvSpPr>
          <p:cNvPr id="14" name="Date Placeholder 13"/>
          <p:cNvSpPr>
            <a:spLocks noGrp="1"/>
          </p:cNvSpPr>
          <p:nvPr>
            <p:ph type="dt" sz="half" idx="10"/>
          </p:nvPr>
        </p:nvSpPr>
        <p:spPr/>
        <p:txBody>
          <a:bodyPr/>
          <a:lstStyle/>
          <a:p>
            <a:fld id="{283BC531-D231-45B3-B043-B4F277874B7F}" type="datetime9">
              <a:rPr lang="en-US" smtClean="0"/>
              <a:pPr/>
              <a:t>9/12/2015 11:02:03 PM</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1143000"/>
          </a:xfrm>
        </p:spPr>
        <p:txBody>
          <a:bodyPr>
            <a:normAutofit/>
          </a:bodyPr>
          <a:lstStyle/>
          <a:p>
            <a:r>
              <a:rPr lang="en-US" sz="3200" b="1" dirty="0" smtClean="0"/>
              <a:t>Importance of dryness fraction</a:t>
            </a:r>
            <a:endParaRPr lang="en-IN" sz="3200" b="1"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4</a:t>
            </a:fld>
            <a:endParaRPr lang="en-US"/>
          </a:p>
        </p:txBody>
      </p:sp>
      <p:sp>
        <p:nvSpPr>
          <p:cNvPr id="5" name="TextBox 4"/>
          <p:cNvSpPr txBox="1"/>
          <p:nvPr/>
        </p:nvSpPr>
        <p:spPr>
          <a:xfrm>
            <a:off x="228600" y="1087934"/>
            <a:ext cx="4572000" cy="5693866"/>
          </a:xfrm>
          <a:prstGeom prst="rect">
            <a:avLst/>
          </a:prstGeom>
          <a:noFill/>
        </p:spPr>
        <p:txBody>
          <a:bodyPr wrap="square" rtlCol="0">
            <a:spAutoFit/>
          </a:bodyPr>
          <a:lstStyle/>
          <a:p>
            <a:pPr algn="just"/>
            <a:r>
              <a:rPr lang="en-US" sz="2800" cap="small" dirty="0" smtClean="0">
                <a:solidFill>
                  <a:schemeClr val="tx2"/>
                </a:solidFill>
              </a:rPr>
              <a:t>Wet steam at a given pressure has specific temperature for the entire range of dryness fractions from 0 to 1. the pressure and temperature of wet steam are not the sufficient thermodynamic properties to specify the state of steam. It needs two independent properties such as temperature of pressure and dryness fraction to indentify the state of steam</a:t>
            </a:r>
            <a:endParaRPr lang="en-IN" sz="2800" cap="small" dirty="0" smtClean="0">
              <a:solidFill>
                <a:schemeClr val="tx2"/>
              </a:solidFill>
            </a:endParaRPr>
          </a:p>
        </p:txBody>
      </p:sp>
      <p:cxnSp>
        <p:nvCxnSpPr>
          <p:cNvPr id="9" name="Straight Connector 8"/>
          <p:cNvCxnSpPr/>
          <p:nvPr/>
        </p:nvCxnSpPr>
        <p:spPr>
          <a:xfrm>
            <a:off x="5486400" y="1447800"/>
            <a:ext cx="0" cy="3657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486400" y="5105400"/>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486400" y="3657600"/>
            <a:ext cx="990600" cy="1447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77000" y="3657600"/>
            <a:ext cx="1295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772400" y="2438400"/>
            <a:ext cx="838200" cy="1219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257800" y="1078468"/>
            <a:ext cx="296876" cy="369332"/>
          </a:xfrm>
          <a:prstGeom prst="rect">
            <a:avLst/>
          </a:prstGeom>
        </p:spPr>
        <p:txBody>
          <a:bodyPr wrap="none">
            <a:spAutoFit/>
          </a:bodyPr>
          <a:lstStyle/>
          <a:p>
            <a:r>
              <a:rPr lang="en-US" cap="small" dirty="0" smtClean="0">
                <a:solidFill>
                  <a:schemeClr val="tx2"/>
                </a:solidFill>
              </a:rPr>
              <a:t>T</a:t>
            </a:r>
            <a:endParaRPr lang="en-IN" dirty="0"/>
          </a:p>
        </p:txBody>
      </p:sp>
      <p:sp>
        <p:nvSpPr>
          <p:cNvPr id="29" name="Rectangle 28"/>
          <p:cNvSpPr/>
          <p:nvPr/>
        </p:nvSpPr>
        <p:spPr>
          <a:xfrm>
            <a:off x="7924800" y="5181600"/>
            <a:ext cx="328936" cy="369332"/>
          </a:xfrm>
          <a:prstGeom prst="rect">
            <a:avLst/>
          </a:prstGeom>
        </p:spPr>
        <p:txBody>
          <a:bodyPr wrap="none">
            <a:spAutoFit/>
          </a:bodyPr>
          <a:lstStyle/>
          <a:p>
            <a:r>
              <a:rPr lang="en-US" dirty="0" smtClean="0"/>
              <a:t>H</a:t>
            </a:r>
            <a:endParaRPr lang="en-IN" dirty="0"/>
          </a:p>
        </p:txBody>
      </p:sp>
      <p:sp>
        <p:nvSpPr>
          <p:cNvPr id="14" name="Date Placeholder 13"/>
          <p:cNvSpPr>
            <a:spLocks noGrp="1"/>
          </p:cNvSpPr>
          <p:nvPr>
            <p:ph type="dt" sz="half" idx="10"/>
          </p:nvPr>
        </p:nvSpPr>
        <p:spPr/>
        <p:txBody>
          <a:bodyPr/>
          <a:lstStyle/>
          <a:p>
            <a:fld id="{3883BA4C-CD26-4641-8510-5A4FBC8E9927}" type="datetime9">
              <a:rPr lang="en-US" smtClean="0"/>
              <a:pPr/>
              <a:t>9/12/2015 11:02:14 PM</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a:bodyPr>
          <a:lstStyle/>
          <a:p>
            <a:r>
              <a:rPr lang="en-US" sz="3200" b="1" dirty="0" smtClean="0"/>
              <a:t>How to measure (dryness fraction)</a:t>
            </a:r>
            <a:endParaRPr lang="en-IN" sz="3200" b="1"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5</a:t>
            </a:fld>
            <a:endParaRPr lang="en-US"/>
          </a:p>
        </p:txBody>
      </p:sp>
      <p:sp>
        <p:nvSpPr>
          <p:cNvPr id="5" name="TextBox 4"/>
          <p:cNvSpPr txBox="1"/>
          <p:nvPr/>
        </p:nvSpPr>
        <p:spPr>
          <a:xfrm>
            <a:off x="228600" y="762000"/>
            <a:ext cx="8534400" cy="6586418"/>
          </a:xfrm>
          <a:prstGeom prst="rect">
            <a:avLst/>
          </a:prstGeom>
          <a:noFill/>
        </p:spPr>
        <p:txBody>
          <a:bodyPr wrap="square" rtlCol="0">
            <a:spAutoFit/>
          </a:bodyPr>
          <a:lstStyle/>
          <a:p>
            <a:r>
              <a:rPr lang="en-US" sz="2800" cap="small" dirty="0" smtClean="0">
                <a:solidFill>
                  <a:schemeClr val="tx2"/>
                </a:solidFill>
              </a:rPr>
              <a:t>Wet steam contains water particles in suspension form with the dry steam and the amount of these water  particles needs to be estimated to find out the dryness fraction of wet steam </a:t>
            </a:r>
          </a:p>
          <a:p>
            <a:r>
              <a:rPr lang="en-US" sz="2800" cap="small" dirty="0" smtClean="0">
                <a:solidFill>
                  <a:schemeClr val="tx2"/>
                </a:solidFill>
              </a:rPr>
              <a:t>The dryness fraction of steam can be determined with the help of steam calorimeter. </a:t>
            </a:r>
          </a:p>
          <a:p>
            <a:endParaRPr lang="en-US" sz="2800" cap="small" dirty="0" smtClean="0">
              <a:solidFill>
                <a:schemeClr val="tx2"/>
              </a:solidFill>
            </a:endParaRPr>
          </a:p>
          <a:p>
            <a:pPr marL="274320" indent="-274320" algn="just">
              <a:spcBef>
                <a:spcPts val="600"/>
              </a:spcBef>
              <a:buClr>
                <a:schemeClr val="accent1"/>
              </a:buClr>
              <a:buSzPct val="70000"/>
            </a:pPr>
            <a:r>
              <a:rPr lang="en-US" sz="2800" cap="small" dirty="0" smtClean="0">
                <a:solidFill>
                  <a:schemeClr val="tx2"/>
                </a:solidFill>
              </a:rPr>
              <a:t>There are  four types of steam calorimeter for determining the dryness fraction of steam.</a:t>
            </a:r>
          </a:p>
          <a:p>
            <a:pPr marL="514350" indent="-514350" algn="just">
              <a:spcBef>
                <a:spcPts val="600"/>
              </a:spcBef>
              <a:buClr>
                <a:schemeClr val="accent1"/>
              </a:buClr>
              <a:buSzPct val="70000"/>
              <a:buFont typeface="Courier New" pitchFamily="49" charset="0"/>
              <a:buChar char="o"/>
            </a:pPr>
            <a:r>
              <a:rPr lang="en-US" sz="2800" cap="small" dirty="0" smtClean="0">
                <a:solidFill>
                  <a:schemeClr val="tx2"/>
                </a:solidFill>
              </a:rPr>
              <a:t>bucket or barrel calorimeter</a:t>
            </a:r>
          </a:p>
          <a:p>
            <a:pPr marL="514350" indent="-514350" algn="just">
              <a:spcBef>
                <a:spcPts val="600"/>
              </a:spcBef>
              <a:buClr>
                <a:schemeClr val="accent1"/>
              </a:buClr>
              <a:buSzPct val="70000"/>
              <a:buFont typeface="Courier New" pitchFamily="49" charset="0"/>
              <a:buChar char="o"/>
            </a:pPr>
            <a:r>
              <a:rPr lang="en-US" sz="2800" cap="small" dirty="0" smtClean="0">
                <a:solidFill>
                  <a:schemeClr val="tx2"/>
                </a:solidFill>
              </a:rPr>
              <a:t>Throttling calorimeter</a:t>
            </a:r>
          </a:p>
          <a:p>
            <a:pPr marL="514350" indent="-514350" algn="just">
              <a:spcBef>
                <a:spcPts val="600"/>
              </a:spcBef>
              <a:buClr>
                <a:schemeClr val="accent1"/>
              </a:buClr>
              <a:buSzPct val="70000"/>
              <a:buFont typeface="Courier New" pitchFamily="49" charset="0"/>
              <a:buChar char="o"/>
            </a:pPr>
            <a:r>
              <a:rPr lang="en-US" sz="2800" cap="small" dirty="0" smtClean="0">
                <a:solidFill>
                  <a:schemeClr val="tx2"/>
                </a:solidFill>
              </a:rPr>
              <a:t>Separating calorimeter</a:t>
            </a:r>
          </a:p>
          <a:p>
            <a:pPr marL="514350" indent="-514350" algn="just">
              <a:spcBef>
                <a:spcPts val="600"/>
              </a:spcBef>
              <a:buClr>
                <a:schemeClr val="accent1"/>
              </a:buClr>
              <a:buSzPct val="70000"/>
              <a:buFont typeface="Courier New" pitchFamily="49" charset="0"/>
              <a:buChar char="o"/>
            </a:pPr>
            <a:r>
              <a:rPr lang="en-US" sz="2800" cap="small" dirty="0" smtClean="0">
                <a:solidFill>
                  <a:schemeClr val="tx2"/>
                </a:solidFill>
              </a:rPr>
              <a:t>Combined separating and throttling calorimeter</a:t>
            </a:r>
          </a:p>
          <a:p>
            <a:pPr marL="514350" indent="-514350" algn="just">
              <a:spcBef>
                <a:spcPts val="600"/>
              </a:spcBef>
              <a:buClr>
                <a:schemeClr val="accent1"/>
              </a:buClr>
              <a:buSzPct val="70000"/>
              <a:buAutoNum type="arabicPeriod"/>
            </a:pPr>
            <a:endParaRPr lang="en-US" sz="2800" cap="small" dirty="0" smtClean="0">
              <a:solidFill>
                <a:schemeClr val="tx2"/>
              </a:solidFill>
            </a:endParaRPr>
          </a:p>
        </p:txBody>
      </p:sp>
      <p:sp>
        <p:nvSpPr>
          <p:cNvPr id="8" name="Date Placeholder 7"/>
          <p:cNvSpPr>
            <a:spLocks noGrp="1"/>
          </p:cNvSpPr>
          <p:nvPr>
            <p:ph type="dt" sz="half" idx="10"/>
          </p:nvPr>
        </p:nvSpPr>
        <p:spPr/>
        <p:txBody>
          <a:bodyPr/>
          <a:lstStyle/>
          <a:p>
            <a:fld id="{8062F591-A0ED-4A97-8B06-304B3B53DA48}" type="datetime9">
              <a:rPr lang="en-US" smtClean="0"/>
              <a:pPr/>
              <a:t>9/12/2015 11:02:19 PM</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6</a:t>
            </a:fld>
            <a:endParaRPr lang="en-US"/>
          </a:p>
        </p:txBody>
      </p:sp>
      <p:sp>
        <p:nvSpPr>
          <p:cNvPr id="6" name="Title 1"/>
          <p:cNvSpPr>
            <a:spLocks noGrp="1"/>
          </p:cNvSpPr>
          <p:nvPr>
            <p:ph type="title"/>
          </p:nvPr>
        </p:nvSpPr>
        <p:spPr>
          <a:xfrm>
            <a:off x="685800" y="274638"/>
            <a:ext cx="8001000" cy="639762"/>
          </a:xfrm>
        </p:spPr>
        <p:txBody>
          <a:bodyPr>
            <a:normAutofit fontScale="90000"/>
          </a:bodyPr>
          <a:lstStyle/>
          <a:p>
            <a:pPr eaLnBrk="1" hangingPunct="1">
              <a:defRPr/>
            </a:pPr>
            <a:r>
              <a:rPr lang="en-US" sz="3600" b="1" dirty="0" smtClean="0"/>
              <a:t>BUCKET OR BARREL CALORIMETER</a:t>
            </a:r>
            <a:r>
              <a:rPr lang="en-US" sz="3600" dirty="0" smtClean="0"/>
              <a:t>.</a:t>
            </a:r>
          </a:p>
        </p:txBody>
      </p:sp>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38653" t="35417" r="16252" b="14583"/>
          <a:stretch>
            <a:fillRect/>
          </a:stretch>
        </p:blipFill>
        <p:spPr bwMode="auto">
          <a:xfrm>
            <a:off x="304800" y="1295400"/>
            <a:ext cx="8067675" cy="50292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fld id="{C1A6104B-A291-489E-97CC-D5B0E9CC2ECE}" type="datetime9">
              <a:rPr lang="en-US" smtClean="0"/>
              <a:pPr/>
              <a:t>9/12/2015 11:02:20 PM</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7</a:t>
            </a:fld>
            <a:endParaRPr lang="en-US"/>
          </a:p>
        </p:txBody>
      </p:sp>
      <p:sp>
        <p:nvSpPr>
          <p:cNvPr id="8" name="Title 1"/>
          <p:cNvSpPr>
            <a:spLocks noGrp="1"/>
          </p:cNvSpPr>
          <p:nvPr>
            <p:ph type="title"/>
          </p:nvPr>
        </p:nvSpPr>
        <p:spPr>
          <a:xfrm>
            <a:off x="685800" y="274638"/>
            <a:ext cx="8001000" cy="639762"/>
          </a:xfrm>
        </p:spPr>
        <p:txBody>
          <a:bodyPr>
            <a:normAutofit fontScale="90000"/>
          </a:bodyPr>
          <a:lstStyle/>
          <a:p>
            <a:pPr eaLnBrk="1" hangingPunct="1">
              <a:defRPr/>
            </a:pPr>
            <a:r>
              <a:rPr lang="en-US" sz="3600" b="1" dirty="0" smtClean="0"/>
              <a:t>BUCKET OR BARREL CALORIMETER</a:t>
            </a:r>
            <a:r>
              <a:rPr lang="en-US" sz="3600" dirty="0" smtClean="0"/>
              <a:t>.</a:t>
            </a:r>
          </a:p>
        </p:txBody>
      </p:sp>
      <p:pic>
        <p:nvPicPr>
          <p:cNvPr id="2053" name="Picture 5"/>
          <p:cNvPicPr>
            <a:picLocks noChangeAspect="1" noChangeArrowheads="1"/>
          </p:cNvPicPr>
          <p:nvPr/>
        </p:nvPicPr>
        <p:blipFill>
          <a:blip r:embed="rId2" cstate="print">
            <a:clrChange>
              <a:clrFrom>
                <a:srgbClr val="FFFFFF"/>
              </a:clrFrom>
              <a:clrTo>
                <a:srgbClr val="FFFFFF">
                  <a:alpha val="0"/>
                </a:srgbClr>
              </a:clrTo>
            </a:clrChange>
          </a:blip>
          <a:srcRect l="27526" t="23958" r="12307" b="18750"/>
          <a:stretch>
            <a:fillRect/>
          </a:stretch>
        </p:blipFill>
        <p:spPr bwMode="auto">
          <a:xfrm>
            <a:off x="609600" y="1213812"/>
            <a:ext cx="7696200" cy="4120188"/>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603C458D-C164-4420-93BA-07587B7BA076}" type="datetime9">
              <a:rPr lang="en-US" smtClean="0"/>
              <a:pPr/>
              <a:t>9/12/2015 11:02:21 PM</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8</a:t>
            </a:fld>
            <a:endParaRPr lang="en-US"/>
          </a:p>
        </p:txBody>
      </p:sp>
      <p:sp>
        <p:nvSpPr>
          <p:cNvPr id="4" name="Content Placeholder 2"/>
          <p:cNvSpPr txBox="1">
            <a:spLocks/>
          </p:cNvSpPr>
          <p:nvPr/>
        </p:nvSpPr>
        <p:spPr>
          <a:xfrm>
            <a:off x="0" y="381000"/>
            <a:ext cx="9144000" cy="6477000"/>
          </a:xfrm>
          <a:prstGeom prst="rect">
            <a:avLst/>
          </a:prstGeom>
        </p:spPr>
        <p:txBody>
          <a:bodyPr rtlCol="0">
            <a:normAutofit/>
          </a:bodyPr>
          <a:lstStyle/>
          <a:p>
            <a:pPr marL="274320" marR="0" lvl="0" indent="-274320" algn="ctr" defTabSz="914400" rtl="0" eaLnBrk="1" fontAlgn="auto" latinLnBrk="0" hangingPunct="1">
              <a:lnSpc>
                <a:spcPct val="100000"/>
              </a:lnSpc>
              <a:spcBef>
                <a:spcPts val="600"/>
              </a:spcBef>
              <a:spcAft>
                <a:spcPts val="0"/>
              </a:spcAft>
              <a:buClr>
                <a:schemeClr val="accent1"/>
              </a:buClr>
              <a:buSzPct val="70000"/>
              <a:tabLst/>
              <a:defRPr/>
            </a:pPr>
            <a:r>
              <a:rPr kumimoji="0" lang="en-US" sz="3200" b="1" i="0" u="none" strike="noStrike" kern="1200" cap="none" spc="0" normalizeH="0" baseline="0" noProof="0" dirty="0" smtClean="0">
                <a:ln>
                  <a:noFill/>
                </a:ln>
                <a:solidFill>
                  <a:schemeClr val="tx2"/>
                </a:solidFill>
                <a:effectLst/>
                <a:uLnTx/>
                <a:uFillTx/>
                <a:latin typeface="+mn-lt"/>
                <a:ea typeface="+mn-ea"/>
                <a:cs typeface="+mn-cs"/>
              </a:rPr>
              <a:t>CALCULATION OF DRYNESS FRACTOIN OF STEAM</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Courier New" pitchFamily="49" charset="0"/>
              <a:buChar char="o"/>
              <a:tabLst/>
              <a:defRPr/>
            </a:pPr>
            <a:r>
              <a:rPr kumimoji="0" lang="en-US" sz="2800" i="0" u="none" strike="noStrike" kern="1200" cap="none" spc="0" normalizeH="0" baseline="0" noProof="0" dirty="0" smtClean="0">
                <a:ln>
                  <a:noFill/>
                </a:ln>
                <a:solidFill>
                  <a:schemeClr val="tx2"/>
                </a:solidFill>
                <a:effectLst/>
                <a:uLnTx/>
                <a:uFillTx/>
                <a:ea typeface="+mn-ea"/>
                <a:cs typeface="+mn-cs"/>
              </a:rPr>
              <a:t>P= PRESSURE OF STEAM, BAR</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Courier New" pitchFamily="49" charset="0"/>
              <a:buChar char="o"/>
              <a:tabLst/>
              <a:defRPr/>
            </a:pPr>
            <a:r>
              <a:rPr kumimoji="0" lang="en-US" sz="2800" i="0" u="none" strike="noStrike" kern="1200" cap="none" spc="0" normalizeH="0" baseline="0" noProof="0" dirty="0" smtClean="0">
                <a:ln>
                  <a:noFill/>
                </a:ln>
                <a:solidFill>
                  <a:schemeClr val="tx2"/>
                </a:solidFill>
                <a:effectLst/>
                <a:uLnTx/>
                <a:uFillTx/>
                <a:ea typeface="+mn-ea"/>
                <a:cs typeface="+mn-cs"/>
              </a:rPr>
              <a:t>H</a:t>
            </a:r>
            <a:r>
              <a:rPr kumimoji="0" lang="en-US" sz="2800" i="0" u="none" strike="noStrike" kern="1200" cap="none" spc="0" normalizeH="0" baseline="-25000" noProof="0" dirty="0" smtClean="0">
                <a:ln>
                  <a:noFill/>
                </a:ln>
                <a:solidFill>
                  <a:schemeClr val="tx2"/>
                </a:solidFill>
                <a:effectLst/>
                <a:uLnTx/>
                <a:uFillTx/>
                <a:ea typeface="+mn-ea"/>
                <a:cs typeface="+mn-cs"/>
              </a:rPr>
              <a:t>F1</a:t>
            </a:r>
            <a:r>
              <a:rPr kumimoji="0" lang="en-US" sz="2800" i="0" u="none" strike="noStrike" kern="1200" cap="none" spc="0" normalizeH="0" baseline="0" noProof="0" dirty="0" smtClean="0">
                <a:ln>
                  <a:noFill/>
                </a:ln>
                <a:solidFill>
                  <a:schemeClr val="tx2"/>
                </a:solidFill>
                <a:effectLst/>
                <a:uLnTx/>
                <a:uFillTx/>
                <a:ea typeface="+mn-ea"/>
                <a:cs typeface="+mn-cs"/>
              </a:rPr>
              <a:t>  = ENTHALPY OF LIQUID AT P BAR PRESSURE KJ/KG</a:t>
            </a:r>
          </a:p>
          <a:p>
            <a:pPr marL="274320" lvl="0" indent="-274320">
              <a:spcBef>
                <a:spcPts val="600"/>
              </a:spcBef>
              <a:buClr>
                <a:schemeClr val="accent1"/>
              </a:buClr>
              <a:buSzPct val="70000"/>
              <a:buFont typeface="Courier New" pitchFamily="49" charset="0"/>
              <a:buChar char="o"/>
              <a:defRPr/>
            </a:pPr>
            <a:r>
              <a:rPr lang="en-US" sz="2800" dirty="0" smtClean="0">
                <a:solidFill>
                  <a:schemeClr val="tx2"/>
                </a:solidFill>
              </a:rPr>
              <a:t>H</a:t>
            </a:r>
            <a:r>
              <a:rPr lang="en-US" sz="2800" baseline="-25000" dirty="0" smtClean="0">
                <a:solidFill>
                  <a:schemeClr val="tx2"/>
                </a:solidFill>
              </a:rPr>
              <a:t>F2</a:t>
            </a:r>
            <a:r>
              <a:rPr lang="en-US" sz="2800" dirty="0" smtClean="0">
                <a:solidFill>
                  <a:schemeClr val="tx2"/>
                </a:solidFill>
              </a:rPr>
              <a:t> = ENTHALPY OF WATER AFTER MIXING AT T</a:t>
            </a:r>
            <a:r>
              <a:rPr lang="en-US" sz="2800" baseline="-25000" dirty="0" smtClean="0">
                <a:solidFill>
                  <a:schemeClr val="tx2"/>
                </a:solidFill>
              </a:rPr>
              <a:t>2 </a:t>
            </a:r>
            <a:r>
              <a:rPr lang="en-US" sz="2800" dirty="0" smtClean="0">
                <a:solidFill>
                  <a:schemeClr val="tx2"/>
                </a:solidFill>
              </a:rPr>
              <a:t>KJ/KG</a:t>
            </a:r>
            <a:endParaRPr kumimoji="0" lang="en-US" sz="2800" i="0" u="none" strike="noStrike" kern="1200" cap="none" spc="0" normalizeH="0" baseline="0" noProof="0" dirty="0" smtClean="0">
              <a:ln>
                <a:noFill/>
              </a:ln>
              <a:solidFill>
                <a:schemeClr val="tx2"/>
              </a:solidFill>
              <a:effectLst/>
              <a:uLnTx/>
              <a:uFillTx/>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Courier New" pitchFamily="49" charset="0"/>
              <a:buChar char="o"/>
              <a:tabLst/>
              <a:defRPr/>
            </a:pPr>
            <a:r>
              <a:rPr kumimoji="0" lang="en-US" sz="2800" i="0" u="none" strike="noStrike" kern="1200" cap="none" spc="0" normalizeH="0" baseline="0" noProof="0" dirty="0" smtClean="0">
                <a:ln>
                  <a:noFill/>
                </a:ln>
                <a:solidFill>
                  <a:schemeClr val="tx2"/>
                </a:solidFill>
                <a:effectLst/>
                <a:uLnTx/>
                <a:uFillTx/>
                <a:ea typeface="+mn-ea"/>
                <a:cs typeface="+mn-cs"/>
              </a:rPr>
              <a:t>T</a:t>
            </a:r>
            <a:r>
              <a:rPr kumimoji="0" lang="en-US" sz="2800" i="0" u="none" strike="noStrike" kern="1200" cap="none" spc="0" normalizeH="0" baseline="-25000" noProof="0" dirty="0" smtClean="0">
                <a:ln>
                  <a:noFill/>
                </a:ln>
                <a:solidFill>
                  <a:schemeClr val="tx2"/>
                </a:solidFill>
                <a:effectLst/>
                <a:uLnTx/>
                <a:uFillTx/>
                <a:ea typeface="+mn-ea"/>
                <a:cs typeface="+mn-cs"/>
              </a:rPr>
              <a:t>1</a:t>
            </a:r>
            <a:r>
              <a:rPr kumimoji="0" lang="en-US" sz="2800" i="0" u="none" strike="noStrike" kern="1200" cap="none" spc="0" normalizeH="0" baseline="0" noProof="0" dirty="0" smtClean="0">
                <a:ln>
                  <a:noFill/>
                </a:ln>
                <a:solidFill>
                  <a:schemeClr val="tx2"/>
                </a:solidFill>
                <a:effectLst/>
                <a:uLnTx/>
                <a:uFillTx/>
                <a:ea typeface="+mn-ea"/>
                <a:cs typeface="+mn-cs"/>
              </a:rPr>
              <a:t> &amp;T</a:t>
            </a:r>
            <a:r>
              <a:rPr kumimoji="0" lang="en-US" sz="2800" i="0" u="none" strike="noStrike" kern="1200" cap="none" spc="0" normalizeH="0" baseline="-25000" noProof="0" dirty="0" smtClean="0">
                <a:ln>
                  <a:noFill/>
                </a:ln>
                <a:solidFill>
                  <a:schemeClr val="tx2"/>
                </a:solidFill>
                <a:effectLst/>
                <a:uLnTx/>
                <a:uFillTx/>
                <a:ea typeface="+mn-ea"/>
                <a:cs typeface="+mn-cs"/>
              </a:rPr>
              <a:t>2</a:t>
            </a:r>
            <a:r>
              <a:rPr kumimoji="0" lang="en-US" sz="2800" i="0" u="none" strike="noStrike" kern="1200" cap="none" spc="0" normalizeH="0" baseline="0" noProof="0" dirty="0" smtClean="0">
                <a:ln>
                  <a:noFill/>
                </a:ln>
                <a:solidFill>
                  <a:schemeClr val="tx2"/>
                </a:solidFill>
                <a:effectLst/>
                <a:uLnTx/>
                <a:uFillTx/>
                <a:ea typeface="+mn-ea"/>
                <a:cs typeface="+mn-cs"/>
              </a:rPr>
              <a:t> = TEMP. OF WATER &amp; VESSEL BEFORE &amp; AFTER EXP RESP., KJ/KG</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Courier New" pitchFamily="49" charset="0"/>
              <a:buChar char="o"/>
              <a:tabLst/>
              <a:defRPr/>
            </a:pPr>
            <a:r>
              <a:rPr kumimoji="0" lang="en-US" sz="2800" i="0" u="none" strike="noStrike" kern="1200" cap="none" spc="0" normalizeH="0" baseline="0" noProof="0" dirty="0" smtClean="0">
                <a:ln>
                  <a:noFill/>
                </a:ln>
                <a:solidFill>
                  <a:schemeClr val="tx2"/>
                </a:solidFill>
                <a:effectLst/>
                <a:uLnTx/>
                <a:uFillTx/>
                <a:ea typeface="+mn-ea"/>
                <a:cs typeface="+mn-cs"/>
              </a:rPr>
              <a:t>H</a:t>
            </a:r>
            <a:r>
              <a:rPr kumimoji="0" lang="en-US" sz="2800" i="0" u="none" strike="noStrike" kern="1200" cap="none" spc="0" normalizeH="0" baseline="-25000" noProof="0" dirty="0" smtClean="0">
                <a:ln>
                  <a:noFill/>
                </a:ln>
                <a:solidFill>
                  <a:schemeClr val="tx2"/>
                </a:solidFill>
                <a:effectLst/>
                <a:uLnTx/>
                <a:uFillTx/>
                <a:ea typeface="+mn-ea"/>
                <a:cs typeface="+mn-cs"/>
              </a:rPr>
              <a:t>FG1</a:t>
            </a:r>
            <a:r>
              <a:rPr kumimoji="0" lang="en-US" sz="2800" i="0" u="none" strike="noStrike" kern="1200" cap="none" spc="0" normalizeH="0" baseline="0" noProof="0" dirty="0" smtClean="0">
                <a:ln>
                  <a:noFill/>
                </a:ln>
                <a:solidFill>
                  <a:schemeClr val="tx2"/>
                </a:solidFill>
                <a:effectLst/>
                <a:uLnTx/>
                <a:uFillTx/>
                <a:ea typeface="+mn-ea"/>
                <a:cs typeface="+mn-cs"/>
              </a:rPr>
              <a:t> = ENTHALPY OF EVAPORATION OF STEAM, KJ/KG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Courier New" pitchFamily="49" charset="0"/>
              <a:buChar char="o"/>
              <a:tabLst/>
              <a:defRPr/>
            </a:pPr>
            <a:r>
              <a:rPr kumimoji="0" lang="en-US" sz="2800" i="0" u="none" strike="noStrike" kern="1200" cap="none" spc="0" normalizeH="0" baseline="0" noProof="0" dirty="0" smtClean="0">
                <a:ln>
                  <a:noFill/>
                </a:ln>
                <a:solidFill>
                  <a:schemeClr val="tx2"/>
                </a:solidFill>
                <a:effectLst/>
                <a:uLnTx/>
                <a:uFillTx/>
                <a:ea typeface="+mn-ea"/>
                <a:cs typeface="+mn-cs"/>
              </a:rPr>
              <a:t>M</a:t>
            </a:r>
            <a:r>
              <a:rPr kumimoji="0" lang="en-US" sz="2800" i="0" u="none" strike="noStrike" kern="1200" cap="none" spc="0" normalizeH="0" baseline="-25000" noProof="0" dirty="0" smtClean="0">
                <a:ln>
                  <a:noFill/>
                </a:ln>
                <a:solidFill>
                  <a:schemeClr val="tx2"/>
                </a:solidFill>
                <a:effectLst/>
                <a:uLnTx/>
                <a:uFillTx/>
                <a:ea typeface="+mn-ea"/>
                <a:cs typeface="+mn-cs"/>
              </a:rPr>
              <a:t>S</a:t>
            </a:r>
            <a:r>
              <a:rPr kumimoji="0" lang="en-US" sz="2800" i="0" u="none" strike="noStrike" kern="1200" cap="none" spc="0" normalizeH="0" baseline="0" noProof="0" dirty="0" smtClean="0">
                <a:ln>
                  <a:noFill/>
                </a:ln>
                <a:solidFill>
                  <a:schemeClr val="tx2"/>
                </a:solidFill>
                <a:effectLst/>
                <a:uLnTx/>
                <a:uFillTx/>
                <a:ea typeface="+mn-ea"/>
                <a:cs typeface="+mn-cs"/>
              </a:rPr>
              <a:t> &amp; M</a:t>
            </a:r>
            <a:r>
              <a:rPr kumimoji="0" lang="en-US" sz="2800" i="0" u="none" strike="noStrike" kern="1200" cap="none" spc="0" normalizeH="0" baseline="-25000" noProof="0" dirty="0" smtClean="0">
                <a:ln>
                  <a:noFill/>
                </a:ln>
                <a:solidFill>
                  <a:schemeClr val="tx2"/>
                </a:solidFill>
                <a:effectLst/>
                <a:uLnTx/>
                <a:uFillTx/>
                <a:ea typeface="+mn-ea"/>
                <a:cs typeface="+mn-cs"/>
              </a:rPr>
              <a:t> W    </a:t>
            </a:r>
            <a:r>
              <a:rPr kumimoji="0" lang="en-US" sz="2800" i="0" u="none" strike="noStrike" kern="1200" cap="none" spc="0" normalizeH="0" baseline="0" noProof="0" dirty="0" smtClean="0">
                <a:ln>
                  <a:noFill/>
                </a:ln>
                <a:solidFill>
                  <a:schemeClr val="tx2"/>
                </a:solidFill>
                <a:effectLst/>
                <a:uLnTx/>
                <a:uFillTx/>
                <a:ea typeface="+mn-ea"/>
                <a:cs typeface="+mn-cs"/>
              </a:rPr>
              <a:t>=MASS OF STEAM CONDENSED &amp; CALORIMETER, KG</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Courier New" pitchFamily="49" charset="0"/>
              <a:buChar char="o"/>
              <a:tabLst/>
              <a:defRPr/>
            </a:pPr>
            <a:r>
              <a:rPr kumimoji="0" lang="en-US" sz="2800" i="0" u="none" strike="noStrike" kern="1200" cap="none" spc="0" normalizeH="0" baseline="0" noProof="0" dirty="0" smtClean="0">
                <a:ln>
                  <a:noFill/>
                </a:ln>
                <a:solidFill>
                  <a:schemeClr val="tx2"/>
                </a:solidFill>
                <a:effectLst/>
                <a:uLnTx/>
                <a:uFillTx/>
                <a:ea typeface="+mn-ea"/>
                <a:cs typeface="+mn-cs"/>
              </a:rPr>
              <a:t>M </a:t>
            </a:r>
            <a:r>
              <a:rPr kumimoji="0" lang="en-US" sz="2800" i="0" u="none" strike="noStrike" kern="1200" cap="none" spc="0" normalizeH="0" baseline="-25000" noProof="0" dirty="0" smtClean="0">
                <a:ln>
                  <a:noFill/>
                </a:ln>
                <a:solidFill>
                  <a:schemeClr val="tx2"/>
                </a:solidFill>
                <a:effectLst/>
                <a:uLnTx/>
                <a:uFillTx/>
                <a:ea typeface="+mn-ea"/>
                <a:cs typeface="+mn-cs"/>
              </a:rPr>
              <a:t>CAL   </a:t>
            </a:r>
            <a:r>
              <a:rPr kumimoji="0" lang="en-US" sz="2800" i="0" u="none" strike="noStrike" kern="1200" cap="none" spc="0" normalizeH="0" baseline="0" noProof="0" dirty="0" smtClean="0">
                <a:ln>
                  <a:noFill/>
                </a:ln>
                <a:solidFill>
                  <a:schemeClr val="tx2"/>
                </a:solidFill>
                <a:effectLst/>
                <a:uLnTx/>
                <a:uFillTx/>
                <a:ea typeface="+mn-ea"/>
                <a:cs typeface="+mn-cs"/>
              </a:rPr>
              <a:t>= MASS OF CALORIMETER , KG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Courier New" pitchFamily="49" charset="0"/>
              <a:buChar char="o"/>
              <a:tabLst/>
              <a:defRPr/>
            </a:pPr>
            <a:r>
              <a:rPr kumimoji="0" lang="en-US" sz="2800" i="0" u="none" strike="noStrike" kern="1200" cap="none" spc="0" normalizeH="0" baseline="0" noProof="0" dirty="0" smtClean="0">
                <a:ln>
                  <a:noFill/>
                </a:ln>
                <a:solidFill>
                  <a:schemeClr val="tx2"/>
                </a:solidFill>
                <a:effectLst/>
                <a:uLnTx/>
                <a:uFillTx/>
                <a:ea typeface="+mn-ea"/>
                <a:cs typeface="+mn-cs"/>
              </a:rPr>
              <a:t>C </a:t>
            </a:r>
            <a:r>
              <a:rPr kumimoji="0" lang="en-US" sz="2800" i="0" u="none" strike="noStrike" kern="1200" cap="none" spc="0" normalizeH="0" baseline="-25000" noProof="0" dirty="0" smtClean="0">
                <a:ln>
                  <a:noFill/>
                </a:ln>
                <a:solidFill>
                  <a:schemeClr val="tx2"/>
                </a:solidFill>
                <a:effectLst/>
                <a:uLnTx/>
                <a:uFillTx/>
                <a:ea typeface="+mn-ea"/>
                <a:cs typeface="+mn-cs"/>
              </a:rPr>
              <a:t>PW </a:t>
            </a:r>
            <a:r>
              <a:rPr kumimoji="0" lang="en-US" sz="2800" i="0" u="none" strike="noStrike" kern="1200" cap="none" spc="0" normalizeH="0" baseline="0" noProof="0" dirty="0" smtClean="0">
                <a:ln>
                  <a:noFill/>
                </a:ln>
                <a:solidFill>
                  <a:schemeClr val="tx2"/>
                </a:solidFill>
                <a:effectLst/>
                <a:uLnTx/>
                <a:uFillTx/>
                <a:ea typeface="+mn-ea"/>
                <a:cs typeface="+mn-cs"/>
              </a:rPr>
              <a:t> &amp;  C </a:t>
            </a:r>
            <a:r>
              <a:rPr kumimoji="0" lang="en-US" sz="2800" i="0" u="none" strike="noStrike" kern="1200" cap="none" spc="0" normalizeH="0" baseline="-25000" noProof="0" dirty="0" smtClean="0">
                <a:ln>
                  <a:noFill/>
                </a:ln>
                <a:solidFill>
                  <a:schemeClr val="tx2"/>
                </a:solidFill>
                <a:effectLst/>
                <a:uLnTx/>
                <a:uFillTx/>
                <a:ea typeface="+mn-ea"/>
                <a:cs typeface="+mn-cs"/>
              </a:rPr>
              <a:t>PC</a:t>
            </a:r>
            <a:r>
              <a:rPr kumimoji="0" lang="en-US" sz="2800" i="0" u="none" strike="noStrike" kern="1200" cap="none" spc="0" normalizeH="0" baseline="0" noProof="0" dirty="0" smtClean="0">
                <a:ln>
                  <a:noFill/>
                </a:ln>
                <a:solidFill>
                  <a:schemeClr val="tx2"/>
                </a:solidFill>
                <a:effectLst/>
                <a:uLnTx/>
                <a:uFillTx/>
                <a:ea typeface="+mn-ea"/>
                <a:cs typeface="+mn-cs"/>
              </a:rPr>
              <a:t>= SPECIFIC HEAT OF WATER &amp; CALORIMETER ,KJ/KG K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Courier New" pitchFamily="49" charset="0"/>
              <a:buChar char="o"/>
              <a:tabLst/>
              <a:defRPr/>
            </a:pPr>
            <a:r>
              <a:rPr kumimoji="0" lang="en-US" sz="2800" i="0" u="none" strike="noStrike" kern="1200" cap="none" spc="0" normalizeH="0" baseline="0" noProof="0" dirty="0" smtClean="0">
                <a:ln>
                  <a:noFill/>
                </a:ln>
                <a:solidFill>
                  <a:schemeClr val="tx2"/>
                </a:solidFill>
                <a:effectLst/>
                <a:uLnTx/>
                <a:uFillTx/>
                <a:ea typeface="+mn-ea"/>
                <a:cs typeface="+mn-cs"/>
              </a:rPr>
              <a:t>X = DRYNESS FRACTION  OF STEAM.</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pitchFamily="34" charset="0"/>
              <a:buNone/>
              <a:tabLst/>
              <a:defRPr/>
            </a:pPr>
            <a:endParaRPr kumimoji="0" lang="en-US" sz="2750" b="0" i="0" u="none" strike="noStrike" kern="1200" cap="none" spc="0" normalizeH="0" baseline="0" noProof="0" dirty="0" smtClean="0">
              <a:ln>
                <a:noFill/>
              </a:ln>
              <a:solidFill>
                <a:schemeClr val="accent2">
                  <a:lumMod val="60000"/>
                  <a:lumOff val="40000"/>
                </a:schemeClr>
              </a:solidFill>
              <a:effectLst/>
              <a:uLnTx/>
              <a:uFillTx/>
              <a:latin typeface="+mn-lt"/>
              <a:ea typeface="+mn-ea"/>
              <a:cs typeface="+mn-cs"/>
            </a:endParaRPr>
          </a:p>
        </p:txBody>
      </p:sp>
      <p:sp>
        <p:nvSpPr>
          <p:cNvPr id="7" name="Date Placeholder 6"/>
          <p:cNvSpPr>
            <a:spLocks noGrp="1"/>
          </p:cNvSpPr>
          <p:nvPr>
            <p:ph type="dt" sz="half" idx="10"/>
          </p:nvPr>
        </p:nvSpPr>
        <p:spPr/>
        <p:txBody>
          <a:bodyPr/>
          <a:lstStyle/>
          <a:p>
            <a:fld id="{E2EA34AC-6846-4565-B6F8-1C3D4D97C795}" type="datetime9">
              <a:rPr lang="en-US" smtClean="0"/>
              <a:pPr/>
              <a:t>9/12/2015 11:02:23 PM</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9</a:t>
            </a:fld>
            <a:endParaRPr lang="en-US"/>
          </a:p>
        </p:txBody>
      </p:sp>
      <p:sp>
        <p:nvSpPr>
          <p:cNvPr id="4" name="Content Placeholder 2"/>
          <p:cNvSpPr txBox="1">
            <a:spLocks/>
          </p:cNvSpPr>
          <p:nvPr/>
        </p:nvSpPr>
        <p:spPr>
          <a:xfrm>
            <a:off x="228600" y="381000"/>
            <a:ext cx="8763000" cy="62484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800" i="0" u="none" strike="noStrike" kern="1200" cap="none" spc="0" normalizeH="0" baseline="0" noProof="0" dirty="0" smtClean="0">
                <a:ln>
                  <a:noFill/>
                </a:ln>
                <a:solidFill>
                  <a:schemeClr val="tx2"/>
                </a:solidFill>
                <a:effectLst/>
                <a:uLnTx/>
                <a:uFillTx/>
                <a:latin typeface="+mn-lt"/>
                <a:ea typeface="+mn-ea"/>
                <a:cs typeface="+mn-cs"/>
              </a:rPr>
              <a:t>HEAT LOST BY STEAM = HEAT GAINED BY WATER &amp; CALORIMETER.</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charset="0"/>
              <a:buNone/>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M</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S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(H</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F1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 XH</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FG1</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 H</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F2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M</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CAL</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C </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PC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(T</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1</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-T</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2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+M</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W</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C </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PW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(T</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1</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-T</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2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charset="0"/>
              <a:buNone/>
              <a:tabLst/>
              <a:defRPr/>
            </a:pP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(M</a:t>
            </a: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CAL</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 C</a:t>
            </a: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PC</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C</a:t>
            </a: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PW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+M</a:t>
            </a: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W</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C</a:t>
            </a: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PW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(T</a:t>
            </a: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1</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-T</a:t>
            </a: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2</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charset="0"/>
              <a:buNone/>
              <a:tabLst/>
              <a:defRPr/>
            </a:pPr>
            <a:r>
              <a:rPr kumimoji="0" lang="en-US" sz="2800" b="1" i="0" u="none" strike="noStrike" kern="1200" cap="none" spc="0" normalizeH="0" baseline="-25000" noProof="0" dirty="0" smtClean="0">
                <a:ln>
                  <a:noFill/>
                </a:ln>
                <a:solidFill>
                  <a:schemeClr val="tx2"/>
                </a:solidFill>
                <a:effectLst/>
                <a:uLnTx/>
                <a:uFillTx/>
                <a:latin typeface="+mn-lt"/>
                <a:ea typeface="+mn-ea"/>
                <a:cs typeface="+mn-cs"/>
              </a:rPr>
              <a:t>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THE TERM (M</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CAL</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 C</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PC</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C</a:t>
            </a:r>
            <a:r>
              <a:rPr kumimoji="0" lang="en-US" sz="2800" b="0" i="0" u="none" strike="noStrike" kern="1200" cap="none" spc="0" normalizeH="0" baseline="-25000" noProof="0" dirty="0" smtClean="0">
                <a:ln>
                  <a:noFill/>
                </a:ln>
                <a:solidFill>
                  <a:schemeClr val="tx2"/>
                </a:solidFill>
                <a:effectLst/>
                <a:uLnTx/>
                <a:uFillTx/>
                <a:latin typeface="+mn-lt"/>
                <a:ea typeface="+mn-ea"/>
                <a:cs typeface="+mn-cs"/>
              </a:rPr>
              <a:t>PW </a:t>
            </a:r>
            <a:r>
              <a:rPr kumimoji="0" lang="en-US" sz="2800" b="0" i="0" u="none" strike="noStrike" kern="1200" cap="none" spc="0" normalizeH="0" baseline="0" noProof="0" dirty="0" smtClean="0">
                <a:ln>
                  <a:noFill/>
                </a:ln>
                <a:solidFill>
                  <a:schemeClr val="tx2"/>
                </a:solidFill>
                <a:effectLst/>
                <a:uLnTx/>
                <a:uFillTx/>
                <a:latin typeface="+mn-lt"/>
                <a:ea typeface="+mn-ea"/>
                <a:cs typeface="+mn-cs"/>
              </a:rPr>
              <a:t>) IS CALLED </a:t>
            </a:r>
            <a:r>
              <a:rPr kumimoji="0" lang="en-US" sz="2800" b="1" i="0" u="none" strike="noStrike" kern="1200" cap="none" spc="0" normalizeH="0" baseline="0" noProof="0" dirty="0" smtClean="0">
                <a:ln>
                  <a:noFill/>
                </a:ln>
                <a:solidFill>
                  <a:schemeClr val="tx2"/>
                </a:solidFill>
                <a:effectLst/>
                <a:uLnTx/>
                <a:uFillTx/>
                <a:latin typeface="+mn-lt"/>
                <a:ea typeface="+mn-ea"/>
                <a:cs typeface="+mn-cs"/>
              </a:rPr>
              <a:t>WATER EQUIVALENT OF CALORIMETER.</a:t>
            </a: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endParaRPr kumimoji="0" lang="en-US" sz="2800" b="1" i="0" u="none" strike="noStrike" kern="1200" cap="none" spc="0" normalizeH="0" baseline="0" noProof="0" dirty="0" smtClean="0">
              <a:ln>
                <a:noFill/>
              </a:ln>
              <a:solidFill>
                <a:schemeClr val="tx2"/>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tabLst/>
              <a:defRPr/>
            </a:pPr>
            <a:r>
              <a:rPr kumimoji="0" lang="en-US" sz="2800" b="1" i="0" u="none" strike="noStrike" kern="1200" cap="none" spc="0" normalizeH="0" baseline="0" noProof="0" dirty="0" smtClean="0">
                <a:ln>
                  <a:noFill/>
                </a:ln>
                <a:solidFill>
                  <a:schemeClr val="tx2"/>
                </a:solidFill>
                <a:effectLst/>
                <a:uLnTx/>
                <a:uFillTx/>
                <a:latin typeface="+mn-lt"/>
                <a:ea typeface="+mn-ea"/>
                <a:cs typeface="+mn-cs"/>
              </a:rPr>
              <a:t>LIMITATIONS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THIS METHOD IS NOT ACCURATE.</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ACCURACY INCREASE AS TEMPERATURE DIFFERENCE INCREASE BECAUSE LOSSES ARE MORE AT HIGHER TEMPERATURE DIFFERENCE.</a:t>
            </a:r>
          </a:p>
        </p:txBody>
      </p:sp>
      <p:sp>
        <p:nvSpPr>
          <p:cNvPr id="7" name="Date Placeholder 6"/>
          <p:cNvSpPr>
            <a:spLocks noGrp="1"/>
          </p:cNvSpPr>
          <p:nvPr>
            <p:ph type="dt" sz="half" idx="10"/>
          </p:nvPr>
        </p:nvSpPr>
        <p:spPr/>
        <p:txBody>
          <a:bodyPr/>
          <a:lstStyle/>
          <a:p>
            <a:fld id="{1804032A-4BC0-4251-858B-BF28558F38B6}" type="datetime9">
              <a:rPr lang="en-US" smtClean="0"/>
              <a:pPr/>
              <a:t>9/12/2015 11:03:15 PM</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695</TotalTime>
  <Words>740</Words>
  <Application>Microsoft Office PowerPoint</Application>
  <PresentationFormat>On-screen Show (4:3)</PresentationFormat>
  <Paragraphs>138</Paragraphs>
  <Slides>26</Slides>
  <Notes>3</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Oriel</vt:lpstr>
      <vt:lpstr>Equation</vt:lpstr>
      <vt:lpstr>Slide 1</vt:lpstr>
      <vt:lpstr>Objective</vt:lpstr>
      <vt:lpstr>Dryness fraction</vt:lpstr>
      <vt:lpstr>Importance of dryness fraction</vt:lpstr>
      <vt:lpstr>How to measure (dryness fraction)</vt:lpstr>
      <vt:lpstr>BUCKET OR BARREL CALORIMETER.</vt:lpstr>
      <vt:lpstr>BUCKET OR BARREL CALORIMETER.</vt:lpstr>
      <vt:lpstr>Slide 8</vt:lpstr>
      <vt:lpstr>Slide 9</vt:lpstr>
      <vt:lpstr>Slide 10</vt:lpstr>
      <vt:lpstr>Slide 11</vt:lpstr>
      <vt:lpstr>Slide 12</vt:lpstr>
      <vt:lpstr>p1 &amp; p2  = pressure of steam before and after throttling    x= dryness fraction of steam    h f g  = enthalpy of evaporation at p1 ,kj/kg  h g2 = enthalpy of saturated steam at p2 ,kj/kg hw = height of manometer ,mm of water cps  = specific heat of superheated steam, kj/kgk t sat =saturated temp. at p2 ,0c t sup  = temp. measure after throttling ,0c  hf1 &amp; hf2= enthalpy of water  before &amp; after throttling  resp., kj/kg </vt:lpstr>
      <vt:lpstr>enthalpy before throttling (p1) =enthalpy after throttling(p2) hf1  + xhfg1 = hf2  +hfg2  +     cps (t1 -t2  )  hf1  + xhfg1 = hg2 +     cps (t1 -t2  )  X = hg2 +     cps (t1 -t2  )- hf1   /   hfg1  LIMITATIONS: It is suitable for measurement of higher value of dryness fraction. After throttling steam must be at least dry  saturated. </vt:lpstr>
      <vt:lpstr>SEPERATING     CALORIMETER</vt:lpstr>
      <vt:lpstr>SEPERATING     CALORIMETER</vt:lpstr>
      <vt:lpstr>CALCULATION:  ms = mass of steam in barrel calorimeter , kg mw  = mass of water collected in inner chamber , kg X =dryness fraction = ms /ms + mw.  LIMITATION: only  approx value of dryness fraction. </vt:lpstr>
      <vt:lpstr>COMBINED SEPARATING &amp;COMBINING CALORIMETER</vt:lpstr>
      <vt:lpstr>COMBINED SEPARATING &amp;COMBINING CALORIMETER</vt:lpstr>
      <vt:lpstr>CALCULATION : </vt:lpstr>
      <vt:lpstr>Slide 21</vt:lpstr>
      <vt:lpstr>V-lab </vt:lpstr>
      <vt:lpstr>Calculation with the help of labview and scilab</vt:lpstr>
      <vt:lpstr>Experiment video </vt:lpstr>
      <vt:lpstr>simulator</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krunal</dc:creator>
  <cp:lastModifiedBy>ADMIN</cp:lastModifiedBy>
  <cp:revision>139</cp:revision>
  <dcterms:created xsi:type="dcterms:W3CDTF">2006-08-16T00:00:00Z</dcterms:created>
  <dcterms:modified xsi:type="dcterms:W3CDTF">2015-09-12T17:39:49Z</dcterms:modified>
</cp:coreProperties>
</file>