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9"/>
  </p:notesMasterIdLst>
  <p:sldIdLst>
    <p:sldId id="283" r:id="rId2"/>
    <p:sldId id="258" r:id="rId3"/>
    <p:sldId id="277" r:id="rId4"/>
    <p:sldId id="278" r:id="rId5"/>
    <p:sldId id="279" r:id="rId6"/>
    <p:sldId id="280" r:id="rId7"/>
    <p:sldId id="257" r:id="rId8"/>
    <p:sldId id="259" r:id="rId9"/>
    <p:sldId id="260" r:id="rId10"/>
    <p:sldId id="265" r:id="rId11"/>
    <p:sldId id="282" r:id="rId12"/>
    <p:sldId id="284" r:id="rId13"/>
    <p:sldId id="286" r:id="rId14"/>
    <p:sldId id="285" r:id="rId15"/>
    <p:sldId id="287" r:id="rId16"/>
    <p:sldId id="288" r:id="rId17"/>
    <p:sldId id="289" r:id="rId18"/>
    <p:sldId id="266" r:id="rId19"/>
    <p:sldId id="267" r:id="rId20"/>
    <p:sldId id="261" r:id="rId21"/>
    <p:sldId id="262" r:id="rId22"/>
    <p:sldId id="271" r:id="rId23"/>
    <p:sldId id="269" r:id="rId24"/>
    <p:sldId id="309" r:id="rId25"/>
    <p:sldId id="310" r:id="rId26"/>
    <p:sldId id="311" r:id="rId27"/>
    <p:sldId id="300" r:id="rId28"/>
    <p:sldId id="293" r:id="rId29"/>
    <p:sldId id="301" r:id="rId30"/>
    <p:sldId id="294" r:id="rId31"/>
    <p:sldId id="304" r:id="rId32"/>
    <p:sldId id="303" r:id="rId33"/>
    <p:sldId id="302" r:id="rId34"/>
    <p:sldId id="295" r:id="rId35"/>
    <p:sldId id="307" r:id="rId36"/>
    <p:sldId id="296" r:id="rId37"/>
    <p:sldId id="306" r:id="rId38"/>
    <p:sldId id="297" r:id="rId39"/>
    <p:sldId id="305" r:id="rId40"/>
    <p:sldId id="298" r:id="rId41"/>
    <p:sldId id="308" r:id="rId42"/>
    <p:sldId id="299" r:id="rId43"/>
    <p:sldId id="290" r:id="rId44"/>
    <p:sldId id="291" r:id="rId45"/>
    <p:sldId id="270" r:id="rId46"/>
    <p:sldId id="268" r:id="rId47"/>
    <p:sldId id="274" r:id="rId48"/>
    <p:sldId id="312" r:id="rId49"/>
    <p:sldId id="313" r:id="rId50"/>
    <p:sldId id="314" r:id="rId51"/>
    <p:sldId id="315" r:id="rId52"/>
    <p:sldId id="316" r:id="rId53"/>
    <p:sldId id="317" r:id="rId54"/>
    <p:sldId id="318" r:id="rId55"/>
    <p:sldId id="320" r:id="rId56"/>
    <p:sldId id="319" r:id="rId57"/>
    <p:sldId id="273"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9BF09F-E9F0-44DF-B229-E0A28781D4AA}" type="datetimeFigureOut">
              <a:rPr lang="en-IN" smtClean="0"/>
              <a:pPr/>
              <a:t>5/9/2014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92219-7B30-415F-B981-612608CA6AC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9192219-7B30-415F-B981-612608CA6ACD}" type="slidenum">
              <a:rPr lang="en-IN" smtClean="0"/>
              <a:pPr/>
              <a:t>49</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9192219-7B30-415F-B981-612608CA6ACD}" type="slidenum">
              <a:rPr lang="en-IN" smtClean="0"/>
              <a:pPr/>
              <a:t>53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4716958-FF5F-4EA9-8567-88933FBE67D1}" type="datetime1">
              <a:rPr lang="en-US" smtClean="0"/>
              <a:pPr/>
              <a:t>5/9/2014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90033FC-677A-4632-8378-E827CAFE9CA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665B17-4275-4840-B28A-21A9531F706C}" type="datetime1">
              <a:rPr lang="en-US" smtClean="0"/>
              <a:pPr/>
              <a:t>5/9/2014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0033FC-677A-4632-8378-E827CAFE9C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15D990-CDD4-425F-97A5-D79927E0BC51}" type="datetime1">
              <a:rPr lang="en-US" smtClean="0"/>
              <a:pPr/>
              <a:t>5/9/2014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0033FC-677A-4632-8378-E827CAFE9C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F2929-051D-475F-B011-CBB09B13A4EF}" type="datetime1">
              <a:rPr lang="en-US" smtClean="0"/>
              <a:pPr/>
              <a:t>5/9/2014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0033FC-677A-4632-8378-E827CAFE9C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9BED0A-C096-415B-81B9-2A32528BF217}" type="datetime1">
              <a:rPr lang="en-US" smtClean="0"/>
              <a:pPr/>
              <a:t>5/9/2014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0033FC-677A-4632-8378-E827CAFE9CA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226CB3-FB5A-46C3-BBC6-A247CE2A0209}" type="datetime1">
              <a:rPr lang="en-US" smtClean="0"/>
              <a:pPr/>
              <a:t>5/9/2014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0033FC-677A-4632-8378-E827CAFE9C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5C2E77-AEA4-4E21-8BF4-AE01A320F81D}" type="datetime1">
              <a:rPr lang="en-US" smtClean="0"/>
              <a:pPr/>
              <a:t>5/9/2014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90033FC-677A-4632-8378-E827CAFE9C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9DFDF10-2A30-406D-890D-E2E1AB530689}" type="datetime1">
              <a:rPr lang="en-US" smtClean="0"/>
              <a:pPr/>
              <a:t>5/9/2014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90033FC-677A-4632-8378-E827CAFE9C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565C7DC-7C80-4CBA-8226-30187560921C}" type="datetime1">
              <a:rPr lang="en-US" smtClean="0"/>
              <a:pPr/>
              <a:t>5/9/2014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90033FC-677A-4632-8378-E827CAFE9CA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737C2A-8940-480A-9236-3E7EF815DE7D}" type="datetime1">
              <a:rPr lang="en-US" smtClean="0"/>
              <a:pPr/>
              <a:t>5/9/2014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0033FC-677A-4632-8378-E827CAFE9C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E6149C8-1E8B-4026-886B-FD4B1075BF67}" type="datetime1">
              <a:rPr lang="en-US" smtClean="0"/>
              <a:pPr/>
              <a:t>5/9/2014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0033FC-677A-4632-8378-E827CAFE9CA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C79BD7F-2ABC-407B-B0EB-EE9D1A8EB15B}" type="datetime1">
              <a:rPr lang="en-US" smtClean="0"/>
              <a:pPr/>
              <a:t>5/9/2014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0033FC-677A-4632-8378-E827CAFE9CA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8.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9.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www.investopedia.com/terms/c/cashflow.asp"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5574792" cy="2164080"/>
          </a:xfrm>
        </p:spPr>
        <p:txBody>
          <a:bodyPr>
            <a:normAutofit/>
          </a:bodyPr>
          <a:lstStyle/>
          <a:p>
            <a:pPr algn="ctr"/>
            <a:r>
              <a:rPr lang="en-US" dirty="0" smtClean="0"/>
              <a:t>Unit 5</a:t>
            </a:r>
            <a:br>
              <a:rPr lang="en-US" dirty="0" smtClean="0"/>
            </a:br>
            <a:r>
              <a:rPr lang="en-US" dirty="0" smtClean="0"/>
              <a:t>Financial Management</a:t>
            </a:r>
            <a:endParaRPr lang="en-IN" dirty="0"/>
          </a:p>
        </p:txBody>
      </p:sp>
      <p:sp>
        <p:nvSpPr>
          <p:cNvPr id="3" name="Subtitle 2"/>
          <p:cNvSpPr txBox="1">
            <a:spLocks/>
          </p:cNvSpPr>
          <p:nvPr/>
        </p:nvSpPr>
        <p:spPr>
          <a:xfrm>
            <a:off x="1371600" y="3886200"/>
            <a:ext cx="7162800" cy="1752600"/>
          </a:xfrm>
          <a:prstGeom prst="rect">
            <a:avLst/>
          </a:prstGeom>
        </p:spPr>
        <p:txBody>
          <a:bodyPr>
            <a:normAutofit fontScale="92500"/>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Asst.Prof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Krunal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Khiraiya</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ctr" defTabSz="914400" rtl="0" eaLnBrk="1" fontAlgn="auto" latinLnBrk="0" hangingPunct="1">
              <a:lnSpc>
                <a:spcPct val="100000"/>
              </a:lnSpc>
              <a:spcBef>
                <a:spcPts val="600"/>
              </a:spcBef>
              <a:spcAft>
                <a:spcPts val="0"/>
              </a:spcAft>
              <a:buClr>
                <a:schemeClr val="accent1"/>
              </a:buClr>
              <a:buSzPct val="80000"/>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Mechanical engineering department</a:t>
            </a:r>
          </a:p>
          <a:p>
            <a:pPr marL="365760" marR="0" lvl="0" indent="-283464" algn="ctr" defTabSz="914400" rtl="0" eaLnBrk="1" fontAlgn="auto" latinLnBrk="0" hangingPunct="1">
              <a:lnSpc>
                <a:spcPct val="100000"/>
              </a:lnSpc>
              <a:spcBef>
                <a:spcPts val="600"/>
              </a:spcBef>
              <a:spcAft>
                <a:spcPts val="0"/>
              </a:spcAft>
              <a:buClr>
                <a:schemeClr val="accent1"/>
              </a:buClr>
              <a:buSzPct val="80000"/>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Parul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institute of engineering and technology</a:t>
            </a:r>
          </a:p>
        </p:txBody>
      </p:sp>
      <p:pic>
        <p:nvPicPr>
          <p:cNvPr id="4" name="Picture 3" descr="http://upload.wikimedia.org/wikipedia/en/8/8d/Parul_Institute_of_Engineering_and_Technology_logo.jpg"/>
          <p:cNvPicPr>
            <a:picLocks noChangeAspect="1" noChangeArrowheads="1"/>
          </p:cNvPicPr>
          <p:nvPr/>
        </p:nvPicPr>
        <p:blipFill>
          <a:blip r:embed="rId2" cstate="print"/>
          <a:srcRect/>
          <a:stretch>
            <a:fillRect/>
          </a:stretch>
        </p:blipFill>
        <p:spPr bwMode="auto">
          <a:xfrm>
            <a:off x="3810000" y="2286000"/>
            <a:ext cx="1981200" cy="1200184"/>
          </a:xfrm>
          <a:prstGeom prst="rect">
            <a:avLst/>
          </a:prstGeom>
          <a:noFill/>
        </p:spPr>
      </p:pic>
      <p:sp>
        <p:nvSpPr>
          <p:cNvPr id="5" name="Date Placeholder 4"/>
          <p:cNvSpPr>
            <a:spLocks noGrp="1"/>
          </p:cNvSpPr>
          <p:nvPr>
            <p:ph type="dt" sz="half" idx="10"/>
          </p:nvPr>
        </p:nvSpPr>
        <p:spPr/>
        <p:txBody>
          <a:bodyPr/>
          <a:lstStyle/>
          <a:p>
            <a:fld id="{FD2BAED1-9A3C-4102-9FB8-18678F0D7D60}"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66888" cy="762000"/>
          </a:xfrm>
        </p:spPr>
        <p:txBody>
          <a:bodyPr>
            <a:normAutofit/>
          </a:bodyPr>
          <a:lstStyle/>
          <a:p>
            <a:r>
              <a:rPr lang="en-US" sz="3600" dirty="0" smtClean="0">
                <a:solidFill>
                  <a:schemeClr val="accent1">
                    <a:lumMod val="60000"/>
                    <a:lumOff val="40000"/>
                  </a:schemeClr>
                </a:solidFill>
                <a:effectLst/>
              </a:rPr>
              <a:t>Examples:</a:t>
            </a:r>
            <a:endParaRPr lang="en-US" sz="3600" dirty="0">
              <a:solidFill>
                <a:schemeClr val="accent1">
                  <a:lumMod val="60000"/>
                  <a:lumOff val="40000"/>
                </a:schemeClr>
              </a:solidFill>
              <a:effectLst/>
            </a:endParaRPr>
          </a:p>
        </p:txBody>
      </p:sp>
      <p:sp>
        <p:nvSpPr>
          <p:cNvPr id="3" name="Rectangle 2"/>
          <p:cNvSpPr/>
          <p:nvPr/>
        </p:nvSpPr>
        <p:spPr>
          <a:xfrm>
            <a:off x="1066800" y="1066800"/>
            <a:ext cx="8077200" cy="2369880"/>
          </a:xfrm>
          <a:prstGeom prst="rect">
            <a:avLst/>
          </a:prstGeom>
        </p:spPr>
        <p:txBody>
          <a:bodyPr wrap="square">
            <a:spAutoFit/>
          </a:bodyPr>
          <a:lstStyle/>
          <a:p>
            <a:r>
              <a:rPr lang="en-US" sz="2800" b="1" dirty="0" smtClean="0">
                <a:solidFill>
                  <a:schemeClr val="accent1">
                    <a:lumMod val="60000"/>
                    <a:lumOff val="40000"/>
                  </a:schemeClr>
                </a:solidFill>
              </a:rPr>
              <a:t>Example of Even Cash Flows</a:t>
            </a:r>
            <a:r>
              <a:rPr lang="en-US" sz="2800" dirty="0" smtClean="0">
                <a:solidFill>
                  <a:schemeClr val="tx2"/>
                </a:solidFill>
              </a:rPr>
              <a:t/>
            </a:r>
            <a:br>
              <a:rPr lang="en-US" sz="2800" dirty="0" smtClean="0">
                <a:solidFill>
                  <a:schemeClr val="tx2"/>
                </a:solidFill>
              </a:rPr>
            </a:br>
            <a:r>
              <a:rPr lang="en-US" sz="2400" dirty="0" smtClean="0">
                <a:solidFill>
                  <a:schemeClr val="tx2"/>
                </a:solidFill>
              </a:rPr>
              <a:t>Company C is planning to undertake a project requiring initial investment of $100 million. The project is expected to generate $25 million per year for 10 years. Calculate the payback period of the project.</a:t>
            </a:r>
          </a:p>
          <a:p>
            <a:endParaRPr lang="en-US" sz="2400" u="sng" dirty="0" smtClean="0">
              <a:solidFill>
                <a:schemeClr val="tx2"/>
              </a:solidFill>
            </a:endParaRPr>
          </a:p>
        </p:txBody>
      </p:sp>
      <p:sp>
        <p:nvSpPr>
          <p:cNvPr id="4" name="Date Placeholder 3"/>
          <p:cNvSpPr>
            <a:spLocks noGrp="1"/>
          </p:cNvSpPr>
          <p:nvPr>
            <p:ph type="dt" sz="half" idx="10"/>
          </p:nvPr>
        </p:nvSpPr>
        <p:spPr/>
        <p:txBody>
          <a:bodyPr/>
          <a:lstStyle/>
          <a:p>
            <a:fld id="{5610FB10-7F59-4E3E-82F4-D6C7D0ADE30A}"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66888" cy="762000"/>
          </a:xfrm>
        </p:spPr>
        <p:txBody>
          <a:bodyPr>
            <a:normAutofit/>
          </a:bodyPr>
          <a:lstStyle/>
          <a:p>
            <a:r>
              <a:rPr lang="en-US" sz="3600" dirty="0" smtClean="0">
                <a:solidFill>
                  <a:schemeClr val="accent1">
                    <a:lumMod val="60000"/>
                    <a:lumOff val="40000"/>
                  </a:schemeClr>
                </a:solidFill>
                <a:effectLst/>
              </a:rPr>
              <a:t>Examples:</a:t>
            </a:r>
            <a:endParaRPr lang="en-US" sz="3600" dirty="0">
              <a:solidFill>
                <a:schemeClr val="accent1">
                  <a:lumMod val="60000"/>
                  <a:lumOff val="40000"/>
                </a:schemeClr>
              </a:solidFill>
              <a:effectLst/>
            </a:endParaRPr>
          </a:p>
        </p:txBody>
      </p:sp>
      <p:sp>
        <p:nvSpPr>
          <p:cNvPr id="3" name="Rectangle 2"/>
          <p:cNvSpPr/>
          <p:nvPr/>
        </p:nvSpPr>
        <p:spPr>
          <a:xfrm>
            <a:off x="1066800" y="1066800"/>
            <a:ext cx="8077200" cy="4955203"/>
          </a:xfrm>
          <a:prstGeom prst="rect">
            <a:avLst/>
          </a:prstGeom>
        </p:spPr>
        <p:txBody>
          <a:bodyPr wrap="square">
            <a:spAutoFit/>
          </a:bodyPr>
          <a:lstStyle/>
          <a:p>
            <a:r>
              <a:rPr lang="en-US" sz="2800" b="1" dirty="0" smtClean="0">
                <a:solidFill>
                  <a:schemeClr val="accent1">
                    <a:lumMod val="60000"/>
                    <a:lumOff val="40000"/>
                  </a:schemeClr>
                </a:solidFill>
              </a:rPr>
              <a:t>Example of Even Cash Flows</a:t>
            </a:r>
            <a:r>
              <a:rPr lang="en-US" sz="2800" dirty="0" smtClean="0">
                <a:solidFill>
                  <a:schemeClr val="tx2"/>
                </a:solidFill>
              </a:rPr>
              <a:t/>
            </a:r>
            <a:br>
              <a:rPr lang="en-US" sz="2800" dirty="0" smtClean="0">
                <a:solidFill>
                  <a:schemeClr val="tx2"/>
                </a:solidFill>
              </a:rPr>
            </a:br>
            <a:r>
              <a:rPr lang="en-US" sz="2400" dirty="0" smtClean="0">
                <a:solidFill>
                  <a:schemeClr val="tx2"/>
                </a:solidFill>
              </a:rPr>
              <a:t>Company C is planning to undertake a project requiring initial investment of $100 million. The project is expected to generate $25 million per year for 10 years. Calculate the payback period of the project.</a:t>
            </a:r>
          </a:p>
          <a:p>
            <a:endParaRPr lang="en-US" sz="2400" dirty="0" smtClean="0">
              <a:solidFill>
                <a:schemeClr val="tx2"/>
              </a:solidFill>
            </a:endParaRPr>
          </a:p>
          <a:p>
            <a:r>
              <a:rPr lang="en-US" sz="2400" u="sng" dirty="0" smtClean="0">
                <a:solidFill>
                  <a:schemeClr val="tx2"/>
                </a:solidFill>
              </a:rPr>
              <a:t>Solution</a:t>
            </a:r>
            <a:r>
              <a:rPr lang="en-US" sz="2400" dirty="0" smtClean="0">
                <a:solidFill>
                  <a:schemeClr val="tx2"/>
                </a:solidFill>
              </a:rPr>
              <a:t/>
            </a:r>
            <a:br>
              <a:rPr lang="en-US" sz="2400" dirty="0" smtClean="0">
                <a:solidFill>
                  <a:schemeClr val="tx2"/>
                </a:solidFill>
              </a:rPr>
            </a:br>
            <a:endParaRPr lang="en-US" sz="2400" dirty="0" smtClean="0">
              <a:solidFill>
                <a:schemeClr val="tx2"/>
              </a:solidFill>
            </a:endParaRPr>
          </a:p>
          <a:p>
            <a:r>
              <a:rPr lang="en-US" sz="2400" dirty="0" smtClean="0">
                <a:solidFill>
                  <a:schemeClr val="tx2"/>
                </a:solidFill>
              </a:rPr>
              <a:t>Payback Period </a:t>
            </a:r>
          </a:p>
          <a:p>
            <a:r>
              <a:rPr lang="en-US" sz="2400" dirty="0" smtClean="0">
                <a:solidFill>
                  <a:schemeClr val="tx2"/>
                </a:solidFill>
              </a:rPr>
              <a:t>                       = Initial Investment / Annual Cash Flow</a:t>
            </a:r>
          </a:p>
          <a:p>
            <a:r>
              <a:rPr lang="en-US" sz="2400" dirty="0" smtClean="0">
                <a:solidFill>
                  <a:schemeClr val="tx2"/>
                </a:solidFill>
              </a:rPr>
              <a:t>                       =     $100M / $25M = 4 years</a:t>
            </a:r>
          </a:p>
          <a:p>
            <a:endParaRPr lang="en-US" sz="2400" dirty="0" smtClean="0">
              <a:solidFill>
                <a:schemeClr val="tx2"/>
              </a:solidFill>
            </a:endParaRPr>
          </a:p>
          <a:p>
            <a:endParaRPr lang="en-US" sz="2400" u="sng" dirty="0" smtClean="0">
              <a:solidFill>
                <a:schemeClr val="tx2"/>
              </a:solidFill>
            </a:endParaRPr>
          </a:p>
        </p:txBody>
      </p:sp>
      <p:sp>
        <p:nvSpPr>
          <p:cNvPr id="4" name="Date Placeholder 3"/>
          <p:cNvSpPr>
            <a:spLocks noGrp="1"/>
          </p:cNvSpPr>
          <p:nvPr>
            <p:ph type="dt" sz="half" idx="10"/>
          </p:nvPr>
        </p:nvSpPr>
        <p:spPr/>
        <p:txBody>
          <a:bodyPr/>
          <a:lstStyle/>
          <a:p>
            <a:fld id="{8F4A6CA4-0BF7-4188-BE18-442BFCD4F93C}"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304800"/>
            <a:ext cx="7315200" cy="2554545"/>
          </a:xfrm>
          <a:prstGeom prst="rect">
            <a:avLst/>
          </a:prstGeom>
        </p:spPr>
        <p:txBody>
          <a:bodyPr wrap="square">
            <a:spAutoFit/>
          </a:bodyPr>
          <a:lstStyle/>
          <a:p>
            <a:pPr algn="just">
              <a:lnSpc>
                <a:spcPct val="200000"/>
              </a:lnSpc>
            </a:pPr>
            <a:r>
              <a:rPr lang="en-US" sz="2000" b="1" dirty="0" smtClean="0">
                <a:solidFill>
                  <a:schemeClr val="accent1">
                    <a:lumMod val="60000"/>
                    <a:lumOff val="40000"/>
                  </a:schemeClr>
                </a:solidFill>
                <a:latin typeface="Verdana" pitchFamily="34" charset="0"/>
                <a:ea typeface="Verdana" pitchFamily="34" charset="0"/>
                <a:cs typeface="Verdana" pitchFamily="34" charset="0"/>
              </a:rPr>
              <a:t>Example</a:t>
            </a:r>
          </a:p>
          <a:p>
            <a:pPr algn="just"/>
            <a:r>
              <a:rPr lang="en-US" sz="2000" b="1" dirty="0" smtClean="0">
                <a:solidFill>
                  <a:schemeClr val="accent1">
                    <a:lumMod val="60000"/>
                    <a:lumOff val="40000"/>
                  </a:schemeClr>
                </a:solidFill>
                <a:latin typeface="Verdana" pitchFamily="34" charset="0"/>
                <a:ea typeface="Verdana" pitchFamily="34" charset="0"/>
                <a:cs typeface="Verdana" pitchFamily="34" charset="0"/>
              </a:rPr>
              <a:t> </a:t>
            </a:r>
            <a:r>
              <a:rPr lang="en-IN" sz="2000" dirty="0" smtClean="0">
                <a:latin typeface="Verdana" pitchFamily="34" charset="0"/>
                <a:ea typeface="Verdana" pitchFamily="34" charset="0"/>
                <a:cs typeface="Verdana" pitchFamily="34" charset="0"/>
              </a:rPr>
              <a:t>A co-generation plant installation is expected to reduce a company’s annual energy bill by Rs.24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If the capital cost of the new cogeneration installation is Rs.90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and the annual maintenance and operating costs are Rs. 6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What will be the expected pay back period for the project?</a:t>
            </a:r>
            <a:endParaRPr lang="en-IN" sz="2000" dirty="0">
              <a:latin typeface="Verdana" pitchFamily="34" charset="0"/>
              <a:ea typeface="Verdana" pitchFamily="34" charset="0"/>
              <a:cs typeface="Verdana" pitchFamily="34" charset="0"/>
            </a:endParaRPr>
          </a:p>
        </p:txBody>
      </p:sp>
      <p:sp>
        <p:nvSpPr>
          <p:cNvPr id="4" name="Date Placeholder 3"/>
          <p:cNvSpPr>
            <a:spLocks noGrp="1"/>
          </p:cNvSpPr>
          <p:nvPr>
            <p:ph type="dt" sz="half" idx="10"/>
          </p:nvPr>
        </p:nvSpPr>
        <p:spPr/>
        <p:txBody>
          <a:bodyPr/>
          <a:lstStyle/>
          <a:p>
            <a:fld id="{6A7C1AE7-22C3-4A09-B7FD-3AADB361306F}"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1295400" y="3276600"/>
          <a:ext cx="6781800" cy="2133600"/>
        </p:xfrm>
        <a:graphic>
          <a:graphicData uri="http://schemas.openxmlformats.org/presentationml/2006/ole">
            <p:oleObj spid="_x0000_s1026" name="Equation" r:id="rId3" imgW="3390840" imgH="1066680" progId="">
              <p:embed/>
            </p:oleObj>
          </a:graphicData>
        </a:graphic>
      </p:graphicFrame>
      <p:sp>
        <p:nvSpPr>
          <p:cNvPr id="7" name="Rectangle 6"/>
          <p:cNvSpPr/>
          <p:nvPr/>
        </p:nvSpPr>
        <p:spPr>
          <a:xfrm>
            <a:off x="1295400" y="304800"/>
            <a:ext cx="7315200" cy="2554545"/>
          </a:xfrm>
          <a:prstGeom prst="rect">
            <a:avLst/>
          </a:prstGeom>
        </p:spPr>
        <p:txBody>
          <a:bodyPr wrap="square">
            <a:spAutoFit/>
          </a:bodyPr>
          <a:lstStyle/>
          <a:p>
            <a:pPr algn="just">
              <a:lnSpc>
                <a:spcPct val="200000"/>
              </a:lnSpc>
            </a:pPr>
            <a:r>
              <a:rPr lang="en-US" sz="2000" b="1" dirty="0" smtClean="0">
                <a:solidFill>
                  <a:schemeClr val="accent1">
                    <a:lumMod val="60000"/>
                    <a:lumOff val="40000"/>
                  </a:schemeClr>
                </a:solidFill>
                <a:latin typeface="Verdana" pitchFamily="34" charset="0"/>
                <a:ea typeface="Verdana" pitchFamily="34" charset="0"/>
                <a:cs typeface="Verdana" pitchFamily="34" charset="0"/>
              </a:rPr>
              <a:t>Example</a:t>
            </a:r>
          </a:p>
          <a:p>
            <a:pPr algn="just"/>
            <a:r>
              <a:rPr lang="en-US" sz="2000" b="1" dirty="0" smtClean="0">
                <a:solidFill>
                  <a:schemeClr val="accent1">
                    <a:lumMod val="60000"/>
                    <a:lumOff val="40000"/>
                  </a:schemeClr>
                </a:solidFill>
                <a:latin typeface="Verdana" pitchFamily="34" charset="0"/>
                <a:ea typeface="Verdana" pitchFamily="34" charset="0"/>
                <a:cs typeface="Verdana" pitchFamily="34" charset="0"/>
              </a:rPr>
              <a:t> </a:t>
            </a:r>
            <a:r>
              <a:rPr lang="en-IN" sz="2000" dirty="0" smtClean="0">
                <a:latin typeface="Verdana" pitchFamily="34" charset="0"/>
                <a:ea typeface="Verdana" pitchFamily="34" charset="0"/>
                <a:cs typeface="Verdana" pitchFamily="34" charset="0"/>
              </a:rPr>
              <a:t>A co-generation plant installation is expected to reduce a company’s annual energy bill by Rs.24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If the capital cost of the new cogeneration installation is Rs.90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and the annual maintenance and operating costs are Rs. 6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What will be the expected pay back period for the project?</a:t>
            </a:r>
            <a:endParaRPr lang="en-IN" sz="2000" dirty="0">
              <a:latin typeface="Verdana" pitchFamily="34" charset="0"/>
              <a:ea typeface="Verdana" pitchFamily="34" charset="0"/>
              <a:cs typeface="Verdana" pitchFamily="34" charset="0"/>
            </a:endParaRPr>
          </a:p>
        </p:txBody>
      </p:sp>
      <p:sp>
        <p:nvSpPr>
          <p:cNvPr id="4" name="Date Placeholder 3"/>
          <p:cNvSpPr>
            <a:spLocks noGrp="1"/>
          </p:cNvSpPr>
          <p:nvPr>
            <p:ph type="dt" sz="half" idx="10"/>
          </p:nvPr>
        </p:nvSpPr>
        <p:spPr/>
        <p:txBody>
          <a:bodyPr/>
          <a:lstStyle/>
          <a:p>
            <a:fld id="{986D2936-B38C-47EA-8E95-EB5BB8D029B8}"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0" y="685800"/>
            <a:ext cx="7162800" cy="23383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lang="en-US" sz="2000"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Cost of an heat exchanger is Rs.1.00 </a:t>
            </a:r>
            <a:r>
              <a:rPr kumimoji="0" lang="en-US" sz="2000"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.Calculate simple pay back </a:t>
            </a:r>
            <a:r>
              <a:rPr lang="en-US" sz="2000" dirty="0" smtClean="0">
                <a:latin typeface="Verdana" pitchFamily="34" charset="0"/>
                <a:ea typeface="Verdana" pitchFamily="34" charset="0"/>
                <a:cs typeface="Verdana" pitchFamily="34" charset="0"/>
              </a:rPr>
              <a:t>period considering annual </a:t>
            </a:r>
            <a:r>
              <a:rPr kumimoji="0" lang="en-US"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saving potential of Rs.60,000/- and annual operating cost of Rs.15,000/- </a:t>
            </a:r>
          </a:p>
        </p:txBody>
      </p:sp>
      <p:sp>
        <p:nvSpPr>
          <p:cNvPr id="3" name="Date Placeholder 2"/>
          <p:cNvSpPr>
            <a:spLocks noGrp="1"/>
          </p:cNvSpPr>
          <p:nvPr>
            <p:ph type="dt" sz="half" idx="10"/>
          </p:nvPr>
        </p:nvSpPr>
        <p:spPr/>
        <p:txBody>
          <a:bodyPr/>
          <a:lstStyle/>
          <a:p>
            <a:fld id="{CAC66C3F-9C27-4C2B-955C-37A2CDE81755}"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0" y="685800"/>
            <a:ext cx="7162800" cy="23383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lang="en-US" sz="2000"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Cost of an heat exchanger is Rs.1.00 </a:t>
            </a:r>
            <a:r>
              <a:rPr kumimoji="0" lang="en-US" sz="2000"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.Calculate simple pay back </a:t>
            </a:r>
            <a:r>
              <a:rPr lang="en-US" sz="2000" dirty="0" smtClean="0">
                <a:latin typeface="Verdana" pitchFamily="34" charset="0"/>
                <a:ea typeface="Verdana" pitchFamily="34" charset="0"/>
                <a:cs typeface="Verdana" pitchFamily="34" charset="0"/>
              </a:rPr>
              <a:t>period considering annual </a:t>
            </a:r>
            <a:r>
              <a:rPr kumimoji="0" lang="en-US"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saving potential of Rs.60,000/- and annual operating cost of Rs.15,000/- </a:t>
            </a:r>
          </a:p>
        </p:txBody>
      </p:sp>
      <p:graphicFrame>
        <p:nvGraphicFramePr>
          <p:cNvPr id="2050" name="Object 2"/>
          <p:cNvGraphicFramePr>
            <a:graphicFrameLocks noChangeAspect="1"/>
          </p:cNvGraphicFramePr>
          <p:nvPr/>
        </p:nvGraphicFramePr>
        <p:xfrm>
          <a:off x="1371600" y="3352800"/>
          <a:ext cx="6781800" cy="2133600"/>
        </p:xfrm>
        <a:graphic>
          <a:graphicData uri="http://schemas.openxmlformats.org/presentationml/2006/ole">
            <p:oleObj spid="_x0000_s41986" name="Equation" r:id="rId3" imgW="3390840" imgH="1066680" progId="">
              <p:embed/>
            </p:oleObj>
          </a:graphicData>
        </a:graphic>
      </p:graphicFrame>
      <p:sp>
        <p:nvSpPr>
          <p:cNvPr id="4" name="Date Placeholder 3"/>
          <p:cNvSpPr>
            <a:spLocks noGrp="1"/>
          </p:cNvSpPr>
          <p:nvPr>
            <p:ph type="dt" sz="half" idx="10"/>
          </p:nvPr>
        </p:nvSpPr>
        <p:spPr/>
        <p:txBody>
          <a:bodyPr/>
          <a:lstStyle/>
          <a:p>
            <a:fld id="{E40C90F2-9D1D-42C4-8B7D-45B11CE7D976}"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0" y="685800"/>
            <a:ext cx="7162800" cy="23383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lang="en-US" sz="2000" b="1" dirty="0" smtClean="0">
                <a:solidFill>
                  <a:schemeClr val="accent1">
                    <a:lumMod val="60000"/>
                    <a:lumOff val="40000"/>
                  </a:schemeClr>
                </a:solidFill>
                <a:latin typeface="Verdana" pitchFamily="34" charset="0"/>
                <a:ea typeface="Verdana" pitchFamily="34" charset="0"/>
                <a:cs typeface="Verdana" pitchFamily="34" charset="0"/>
              </a:rPr>
              <a:t>Example</a:t>
            </a:r>
          </a:p>
          <a:p>
            <a:pPr algn="just" fontAlgn="base">
              <a:lnSpc>
                <a:spcPct val="150000"/>
              </a:lnSpc>
              <a:spcBef>
                <a:spcPct val="0"/>
              </a:spcBef>
              <a:spcAft>
                <a:spcPct val="0"/>
              </a:spcAft>
            </a:pPr>
            <a:r>
              <a:rPr lang="en-IN" sz="2000" dirty="0" smtClean="0">
                <a:latin typeface="Verdana" pitchFamily="34" charset="0"/>
                <a:ea typeface="Verdana" pitchFamily="34" charset="0"/>
                <a:cs typeface="Verdana" pitchFamily="34" charset="0"/>
              </a:rPr>
              <a:t>Calculate simple pay back period for a boiler that cost Rs.75.00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to purchase and Rs.5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per year on an average to operate and maintain and is expected to annually save Rs.30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a:t>
            </a:r>
            <a:endParaRPr lang="en-US" sz="2000" b="1" dirty="0" smtClean="0">
              <a:solidFill>
                <a:schemeClr val="accent1">
                  <a:lumMod val="60000"/>
                  <a:lumOff val="40000"/>
                </a:schemeClr>
              </a:solidFill>
              <a:latin typeface="Verdana" pitchFamily="34" charset="0"/>
              <a:ea typeface="Verdana" pitchFamily="34" charset="0"/>
              <a:cs typeface="Verdana" pitchFamily="34" charset="0"/>
            </a:endParaRPr>
          </a:p>
        </p:txBody>
      </p:sp>
      <p:sp>
        <p:nvSpPr>
          <p:cNvPr id="3" name="Date Placeholder 2"/>
          <p:cNvSpPr>
            <a:spLocks noGrp="1"/>
          </p:cNvSpPr>
          <p:nvPr>
            <p:ph type="dt" sz="half" idx="10"/>
          </p:nvPr>
        </p:nvSpPr>
        <p:spPr/>
        <p:txBody>
          <a:bodyPr/>
          <a:lstStyle/>
          <a:p>
            <a:fld id="{10C5799D-2591-48B7-B053-022CF37B4C0A}"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0" y="685800"/>
            <a:ext cx="71628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lang="en-US" sz="2000" b="1" dirty="0" smtClean="0">
                <a:solidFill>
                  <a:schemeClr val="accent1">
                    <a:lumMod val="60000"/>
                    <a:lumOff val="40000"/>
                  </a:schemeClr>
                </a:solidFill>
                <a:latin typeface="Verdana" pitchFamily="34" charset="0"/>
                <a:ea typeface="Verdana" pitchFamily="34" charset="0"/>
                <a:cs typeface="Verdana" pitchFamily="34" charset="0"/>
              </a:rPr>
              <a:t>Example</a:t>
            </a:r>
          </a:p>
          <a:p>
            <a:pPr lvl="0" algn="just" fontAlgn="base">
              <a:lnSpc>
                <a:spcPct val="150000"/>
              </a:lnSpc>
              <a:spcBef>
                <a:spcPct val="0"/>
              </a:spcBef>
              <a:spcAft>
                <a:spcPct val="0"/>
              </a:spcAft>
            </a:pPr>
            <a:r>
              <a:rPr lang="en-IN" sz="2000" dirty="0" smtClean="0">
                <a:latin typeface="Verdana" pitchFamily="34" charset="0"/>
                <a:ea typeface="Verdana" pitchFamily="34" charset="0"/>
                <a:cs typeface="Verdana" pitchFamily="34" charset="0"/>
              </a:rPr>
              <a:t>Calculate simple pay back period for a boiler that cost Rs.75.00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to purchase and Rs.5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 per year on an average to operate and maintain and is expected to annually save Rs.30 </a:t>
            </a:r>
            <a:r>
              <a:rPr lang="en-IN" sz="2000" dirty="0" err="1" smtClean="0">
                <a:latin typeface="Verdana" pitchFamily="34" charset="0"/>
                <a:ea typeface="Verdana" pitchFamily="34" charset="0"/>
                <a:cs typeface="Verdana" pitchFamily="34" charset="0"/>
              </a:rPr>
              <a:t>lakhs</a:t>
            </a:r>
            <a:r>
              <a:rPr lang="en-IN" sz="2000" dirty="0" smtClean="0">
                <a:latin typeface="Verdana" pitchFamily="34" charset="0"/>
                <a:ea typeface="Verdana" pitchFamily="34" charset="0"/>
                <a:cs typeface="Verdana" pitchFamily="34" charset="0"/>
              </a:rPr>
              <a:t>.</a:t>
            </a:r>
            <a:endParaRPr kumimoji="0" lang="en-US"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graphicFrame>
        <p:nvGraphicFramePr>
          <p:cNvPr id="2050" name="Object 2"/>
          <p:cNvGraphicFramePr>
            <a:graphicFrameLocks noChangeAspect="1"/>
          </p:cNvGraphicFramePr>
          <p:nvPr/>
        </p:nvGraphicFramePr>
        <p:xfrm>
          <a:off x="1371600" y="3505200"/>
          <a:ext cx="6781800" cy="2133600"/>
        </p:xfrm>
        <a:graphic>
          <a:graphicData uri="http://schemas.openxmlformats.org/presentationml/2006/ole">
            <p:oleObj spid="_x0000_s43010" name="Equation" r:id="rId3" imgW="3390840" imgH="1066680" progId="">
              <p:embed/>
            </p:oleObj>
          </a:graphicData>
        </a:graphic>
      </p:graphicFrame>
      <p:sp>
        <p:nvSpPr>
          <p:cNvPr id="4" name="Date Placeholder 3"/>
          <p:cNvSpPr>
            <a:spLocks noGrp="1"/>
          </p:cNvSpPr>
          <p:nvPr>
            <p:ph type="dt" sz="half" idx="10"/>
          </p:nvPr>
        </p:nvSpPr>
        <p:spPr/>
        <p:txBody>
          <a:bodyPr/>
          <a:lstStyle/>
          <a:p>
            <a:fld id="{FA9D13AB-6047-4DC3-923A-BD587976F0E7}"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0"/>
            <a:ext cx="8077200" cy="3477875"/>
          </a:xfrm>
          <a:prstGeom prst="rect">
            <a:avLst/>
          </a:prstGeom>
        </p:spPr>
        <p:txBody>
          <a:bodyPr wrap="square">
            <a:spAutoFit/>
          </a:bodyPr>
          <a:lstStyle/>
          <a:p>
            <a:r>
              <a:rPr lang="en-US" sz="2800" b="1" dirty="0" smtClean="0">
                <a:solidFill>
                  <a:srgbClr val="00B0F0"/>
                </a:solidFill>
              </a:rPr>
              <a:t>Example Of Uneven Cash Flow:</a:t>
            </a:r>
          </a:p>
          <a:p>
            <a:r>
              <a:rPr lang="en-US" sz="2400" dirty="0" smtClean="0">
                <a:solidFill>
                  <a:schemeClr val="tx2"/>
                </a:solidFill>
              </a:rPr>
              <a:t>Company C is planning to undertake another project requiring initial investment of $50 million and is expected to generate $10 million in Year 1, $13 million in Year 2, $16 million in year 3, $19 million in Year 4 and $22 million in Year 5. Calculate the payback value of the project.</a:t>
            </a:r>
          </a:p>
          <a:p>
            <a:endParaRPr lang="en-US" sz="2400" u="sng" dirty="0" smtClean="0">
              <a:solidFill>
                <a:schemeClr val="tx2"/>
              </a:solidFill>
            </a:endParaRPr>
          </a:p>
          <a:p>
            <a:r>
              <a:rPr lang="en-US" sz="2400" u="sng" dirty="0" smtClean="0">
                <a:solidFill>
                  <a:schemeClr val="tx2"/>
                </a:solidFill>
              </a:rPr>
              <a:t>Solution</a:t>
            </a:r>
          </a:p>
          <a:p>
            <a:endParaRPr lang="en-US" sz="2400" dirty="0">
              <a:solidFill>
                <a:schemeClr val="tx2"/>
              </a:solidFill>
            </a:endParaRPr>
          </a:p>
        </p:txBody>
      </p:sp>
      <p:graphicFrame>
        <p:nvGraphicFramePr>
          <p:cNvPr id="7" name="Content Placeholder 6"/>
          <p:cNvGraphicFramePr>
            <a:graphicFrameLocks noGrp="1"/>
          </p:cNvGraphicFramePr>
          <p:nvPr>
            <p:ph idx="1"/>
          </p:nvPr>
        </p:nvGraphicFramePr>
        <p:xfrm>
          <a:off x="2133600" y="3200400"/>
          <a:ext cx="5334000" cy="2865120"/>
        </p:xfrm>
        <a:graphic>
          <a:graphicData uri="http://schemas.openxmlformats.org/drawingml/2006/table">
            <a:tbl>
              <a:tblPr firstRow="1" bandRow="1">
                <a:tableStyleId>{5C22544A-7EE6-4342-B048-85BDC9FD1C3A}</a:tableStyleId>
              </a:tblPr>
              <a:tblGrid>
                <a:gridCol w="1496483"/>
                <a:gridCol w="1856317"/>
                <a:gridCol w="1981200"/>
              </a:tblGrid>
              <a:tr h="370840">
                <a:tc>
                  <a:txBody>
                    <a:bodyPr/>
                    <a:lstStyle/>
                    <a:p>
                      <a:pPr algn="ctr"/>
                      <a:r>
                        <a:rPr lang="en-US" dirty="0" smtClean="0"/>
                        <a:t>YEAR</a:t>
                      </a:r>
                      <a:endParaRPr lang="en-US" dirty="0"/>
                    </a:p>
                  </a:txBody>
                  <a:tcPr/>
                </a:tc>
                <a:tc>
                  <a:txBody>
                    <a:bodyPr/>
                    <a:lstStyle/>
                    <a:p>
                      <a:pPr algn="ctr"/>
                      <a:r>
                        <a:rPr lang="en-US" dirty="0" smtClean="0"/>
                        <a:t>CASHFLOW           (in millions)</a:t>
                      </a:r>
                      <a:endParaRPr lang="en-US" dirty="0"/>
                    </a:p>
                  </a:txBody>
                  <a:tcPr/>
                </a:tc>
                <a:tc>
                  <a:txBody>
                    <a:bodyPr/>
                    <a:lstStyle/>
                    <a:p>
                      <a:pPr algn="ctr"/>
                      <a:r>
                        <a:rPr lang="en-US" dirty="0" smtClean="0"/>
                        <a:t>CUMMULATIVE CASHFLOW</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10</a:t>
                      </a:r>
                      <a:endParaRPr lang="en-US" dirty="0"/>
                    </a:p>
                  </a:txBody>
                  <a:tcPr/>
                </a:tc>
                <a:tc>
                  <a:txBody>
                    <a:bodyPr/>
                    <a:lstStyle/>
                    <a:p>
                      <a:pPr algn="ctr"/>
                      <a:r>
                        <a:rPr lang="en-US" dirty="0" smtClean="0"/>
                        <a:t>(40)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13</a:t>
                      </a:r>
                      <a:endParaRPr lang="en-US" dirty="0"/>
                    </a:p>
                  </a:txBody>
                  <a:tcPr/>
                </a:tc>
                <a:tc>
                  <a:txBody>
                    <a:bodyPr/>
                    <a:lstStyle/>
                    <a:p>
                      <a:pPr algn="ctr"/>
                      <a:r>
                        <a:rPr lang="en-US" smtClean="0"/>
                        <a:t>(27)</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16</a:t>
                      </a:r>
                      <a:endParaRPr lang="en-US" dirty="0"/>
                    </a:p>
                  </a:txBody>
                  <a:tcPr/>
                </a:tc>
                <a:tc>
                  <a:txBody>
                    <a:bodyPr/>
                    <a:lstStyle/>
                    <a:p>
                      <a:pPr algn="ctr"/>
                      <a:r>
                        <a:rPr lang="en-US" dirty="0" smtClean="0"/>
                        <a:t>(11)</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19</a:t>
                      </a:r>
                      <a:endParaRPr lang="en-US" dirty="0"/>
                    </a:p>
                  </a:txBody>
                  <a:tcPr/>
                </a:tc>
                <a:tc>
                  <a:txBody>
                    <a:bodyPr/>
                    <a:lstStyle/>
                    <a:p>
                      <a:pPr algn="ctr"/>
                      <a:r>
                        <a:rPr lang="en-US" dirty="0" smtClean="0"/>
                        <a:t>8</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22</a:t>
                      </a:r>
                      <a:endParaRPr lang="en-US" dirty="0"/>
                    </a:p>
                  </a:txBody>
                  <a:tcPr/>
                </a:tc>
                <a:tc>
                  <a:txBody>
                    <a:bodyPr/>
                    <a:lstStyle/>
                    <a:p>
                      <a:pPr algn="ctr"/>
                      <a:r>
                        <a:rPr lang="en-US" dirty="0" smtClean="0"/>
                        <a:t>30</a:t>
                      </a:r>
                      <a:endParaRPr lang="en-US" dirty="0"/>
                    </a:p>
                  </a:txBody>
                  <a:tcPr/>
                </a:tc>
              </a:tr>
            </a:tbl>
          </a:graphicData>
        </a:graphic>
      </p:graphicFrame>
      <p:sp>
        <p:nvSpPr>
          <p:cNvPr id="4" name="Date Placeholder 3"/>
          <p:cNvSpPr>
            <a:spLocks noGrp="1"/>
          </p:cNvSpPr>
          <p:nvPr>
            <p:ph type="dt" sz="half" idx="10"/>
          </p:nvPr>
        </p:nvSpPr>
        <p:spPr/>
        <p:txBody>
          <a:bodyPr/>
          <a:lstStyle/>
          <a:p>
            <a:fld id="{3EF7EB19-E0C4-464C-B478-9AFB497FBA13}"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381000"/>
            <a:ext cx="8077200" cy="3108543"/>
          </a:xfrm>
          <a:prstGeom prst="rect">
            <a:avLst/>
          </a:prstGeom>
        </p:spPr>
        <p:txBody>
          <a:bodyPr wrap="square">
            <a:spAutoFit/>
          </a:bodyPr>
          <a:lstStyle/>
          <a:p>
            <a:r>
              <a:rPr lang="en-US" sz="2800" dirty="0" smtClean="0">
                <a:solidFill>
                  <a:schemeClr val="tx2"/>
                </a:solidFill>
              </a:rPr>
              <a:t>Payback Period = 3 + ( |-$11M| / $19M )</a:t>
            </a:r>
            <a:br>
              <a:rPr lang="en-US" sz="2800" dirty="0" smtClean="0">
                <a:solidFill>
                  <a:schemeClr val="tx2"/>
                </a:solidFill>
              </a:rPr>
            </a:br>
            <a:endParaRPr lang="en-US" sz="2800" dirty="0" smtClean="0">
              <a:solidFill>
                <a:schemeClr val="tx2"/>
              </a:solidFill>
            </a:endParaRPr>
          </a:p>
          <a:p>
            <a:r>
              <a:rPr lang="en-US" sz="2800" dirty="0" smtClean="0">
                <a:solidFill>
                  <a:schemeClr val="tx2"/>
                </a:solidFill>
              </a:rPr>
              <a:t>Payback Period = 3 + ( $11M / $19M )</a:t>
            </a:r>
            <a:br>
              <a:rPr lang="en-US" sz="2800" dirty="0" smtClean="0">
                <a:solidFill>
                  <a:schemeClr val="tx2"/>
                </a:solidFill>
              </a:rPr>
            </a:br>
            <a:endParaRPr lang="en-US" sz="2800" dirty="0" smtClean="0">
              <a:solidFill>
                <a:schemeClr val="tx2"/>
              </a:solidFill>
            </a:endParaRPr>
          </a:p>
          <a:p>
            <a:r>
              <a:rPr lang="en-US" sz="2800" dirty="0" smtClean="0">
                <a:solidFill>
                  <a:schemeClr val="tx2"/>
                </a:solidFill>
              </a:rPr>
              <a:t>Payback Period = 3 + 0.58</a:t>
            </a:r>
            <a:br>
              <a:rPr lang="en-US" sz="2800" dirty="0" smtClean="0">
                <a:solidFill>
                  <a:schemeClr val="tx2"/>
                </a:solidFill>
              </a:rPr>
            </a:br>
            <a:endParaRPr lang="en-US" sz="2800" dirty="0" smtClean="0">
              <a:solidFill>
                <a:schemeClr val="tx2"/>
              </a:solidFill>
            </a:endParaRPr>
          </a:p>
          <a:p>
            <a:r>
              <a:rPr lang="en-US" sz="2800" dirty="0" smtClean="0">
                <a:solidFill>
                  <a:schemeClr val="tx2"/>
                </a:solidFill>
              </a:rPr>
              <a:t>Payback Period = 3.58 years</a:t>
            </a:r>
            <a:endParaRPr lang="en-US" sz="2800" dirty="0">
              <a:solidFill>
                <a:schemeClr val="tx2"/>
              </a:solidFill>
            </a:endParaRPr>
          </a:p>
        </p:txBody>
      </p:sp>
      <p:sp>
        <p:nvSpPr>
          <p:cNvPr id="3" name="Date Placeholder 2"/>
          <p:cNvSpPr>
            <a:spLocks noGrp="1"/>
          </p:cNvSpPr>
          <p:nvPr>
            <p:ph type="dt" sz="half" idx="10"/>
          </p:nvPr>
        </p:nvSpPr>
        <p:spPr/>
        <p:txBody>
          <a:bodyPr/>
          <a:lstStyle/>
          <a:p>
            <a:fld id="{F89704C8-C34B-48BE-9722-018ECC143292}"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47800" y="228600"/>
            <a:ext cx="7406640" cy="1472184"/>
          </a:xfrm>
        </p:spPr>
        <p:txBody>
          <a:bodyPr/>
          <a:lstStyle/>
          <a:p>
            <a:r>
              <a:rPr lang="en-US" dirty="0" smtClean="0"/>
              <a:t>CONTENT</a:t>
            </a:r>
            <a:endParaRPr lang="en-US" dirty="0"/>
          </a:p>
        </p:txBody>
      </p:sp>
      <p:sp>
        <p:nvSpPr>
          <p:cNvPr id="4" name="Subtitle 3"/>
          <p:cNvSpPr>
            <a:spLocks noGrp="1"/>
          </p:cNvSpPr>
          <p:nvPr>
            <p:ph type="subTitle" idx="1"/>
          </p:nvPr>
        </p:nvSpPr>
        <p:spPr>
          <a:xfrm>
            <a:off x="1143000" y="2209800"/>
            <a:ext cx="7406640" cy="3712536"/>
          </a:xfrm>
        </p:spPr>
        <p:txBody>
          <a:bodyPr>
            <a:normAutofit lnSpcReduction="10000"/>
          </a:bodyPr>
          <a:lstStyle/>
          <a:p>
            <a:pPr>
              <a:buFont typeface="Wingdings" pitchFamily="2" charset="2"/>
              <a:buChar char="q"/>
            </a:pPr>
            <a:r>
              <a:rPr lang="en-US" dirty="0" smtClean="0">
                <a:solidFill>
                  <a:schemeClr val="accent1"/>
                </a:solidFill>
              </a:rPr>
              <a:t>Investment Need, Appraisal and Criteria</a:t>
            </a:r>
          </a:p>
          <a:p>
            <a:pPr>
              <a:buFont typeface="Wingdings" pitchFamily="2" charset="2"/>
              <a:buChar char="q"/>
            </a:pPr>
            <a:r>
              <a:rPr lang="en-US" dirty="0" smtClean="0">
                <a:solidFill>
                  <a:schemeClr val="accent1"/>
                </a:solidFill>
              </a:rPr>
              <a:t>Investment Selection Procedure</a:t>
            </a:r>
          </a:p>
          <a:p>
            <a:pPr>
              <a:buFont typeface="Wingdings" pitchFamily="2" charset="2"/>
              <a:buChar char="q"/>
            </a:pPr>
            <a:r>
              <a:rPr lang="en-US" dirty="0" smtClean="0">
                <a:solidFill>
                  <a:schemeClr val="accent1"/>
                </a:solidFill>
              </a:rPr>
              <a:t>Introduction About Finance Analysis</a:t>
            </a:r>
          </a:p>
          <a:p>
            <a:pPr>
              <a:buFont typeface="Wingdings" pitchFamily="2" charset="2"/>
              <a:buChar char="q"/>
            </a:pPr>
            <a:r>
              <a:rPr lang="en-US" dirty="0" smtClean="0">
                <a:solidFill>
                  <a:schemeClr val="accent1"/>
                </a:solidFill>
              </a:rPr>
              <a:t> Finance  Analysis Techniques</a:t>
            </a:r>
          </a:p>
          <a:p>
            <a:pPr marL="541782" indent="-514350"/>
            <a:r>
              <a:rPr lang="en-US" dirty="0" smtClean="0">
                <a:solidFill>
                  <a:schemeClr val="accent1">
                    <a:lumMod val="60000"/>
                    <a:lumOff val="40000"/>
                  </a:schemeClr>
                </a:solidFill>
              </a:rPr>
              <a:t>	1.Simple Pay Back Period</a:t>
            </a:r>
          </a:p>
          <a:p>
            <a:pPr marL="541782" indent="-514350"/>
            <a:r>
              <a:rPr lang="en-US" dirty="0" smtClean="0">
                <a:solidFill>
                  <a:schemeClr val="accent1">
                    <a:lumMod val="60000"/>
                    <a:lumOff val="40000"/>
                  </a:schemeClr>
                </a:solidFill>
              </a:rPr>
              <a:t>	2.Return On Investment</a:t>
            </a:r>
          </a:p>
          <a:p>
            <a:pPr marL="541782" indent="-514350"/>
            <a:r>
              <a:rPr lang="en-US" dirty="0" smtClean="0">
                <a:solidFill>
                  <a:schemeClr val="accent1">
                    <a:lumMod val="60000"/>
                    <a:lumOff val="40000"/>
                  </a:schemeClr>
                </a:solidFill>
              </a:rPr>
              <a:t>	3.Net Preset Value</a:t>
            </a:r>
          </a:p>
          <a:p>
            <a:pPr marL="541782" indent="-514350"/>
            <a:r>
              <a:rPr lang="en-US" dirty="0" smtClean="0">
                <a:solidFill>
                  <a:schemeClr val="accent1">
                    <a:lumMod val="60000"/>
                    <a:lumOff val="40000"/>
                  </a:schemeClr>
                </a:solidFill>
              </a:rPr>
              <a:t>	4.Internal Rate Of Return</a:t>
            </a:r>
          </a:p>
          <a:p>
            <a:pPr marL="541782" indent="-514350"/>
            <a:endParaRPr lang="en-US" dirty="0"/>
          </a:p>
        </p:txBody>
      </p:sp>
      <p:sp>
        <p:nvSpPr>
          <p:cNvPr id="5" name="Date Placeholder 4"/>
          <p:cNvSpPr>
            <a:spLocks noGrp="1"/>
          </p:cNvSpPr>
          <p:nvPr>
            <p:ph type="dt" sz="half" idx="10"/>
          </p:nvPr>
        </p:nvSpPr>
        <p:spPr/>
        <p:txBody>
          <a:bodyPr/>
          <a:lstStyle/>
          <a:p>
            <a:fld id="{483783AD-0B8F-4E07-98B7-34118B6E1C90}"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66800" y="0"/>
            <a:ext cx="8077200" cy="6858000"/>
          </a:xfrm>
        </p:spPr>
        <p:txBody>
          <a:bodyPr>
            <a:noAutofit/>
          </a:bodyPr>
          <a:lstStyle/>
          <a:p>
            <a:endParaRPr lang="en-US" sz="2400" b="1" dirty="0" smtClean="0">
              <a:solidFill>
                <a:schemeClr val="tx2"/>
              </a:solidFill>
            </a:endParaRPr>
          </a:p>
          <a:p>
            <a:pPr>
              <a:buFont typeface="Wingdings" pitchFamily="2" charset="2"/>
              <a:buChar char="q"/>
            </a:pPr>
            <a:r>
              <a:rPr lang="en-US" sz="2400" b="1" dirty="0" smtClean="0">
                <a:solidFill>
                  <a:schemeClr val="accent1">
                    <a:lumMod val="60000"/>
                    <a:lumOff val="40000"/>
                  </a:schemeClr>
                </a:solidFill>
              </a:rPr>
              <a:t>ADVANTAGES:</a:t>
            </a:r>
          </a:p>
          <a:p>
            <a:pPr>
              <a:buFont typeface="Arial" pitchFamily="34" charset="0"/>
              <a:buChar char="•"/>
            </a:pPr>
            <a:r>
              <a:rPr lang="en-US" sz="2400" dirty="0" smtClean="0">
                <a:solidFill>
                  <a:schemeClr val="tx2"/>
                </a:solidFill>
              </a:rPr>
              <a:t>Simple, both in concept and application </a:t>
            </a:r>
          </a:p>
          <a:p>
            <a:pPr>
              <a:buFont typeface="Arial" pitchFamily="34" charset="0"/>
              <a:buChar char="•"/>
            </a:pPr>
            <a:r>
              <a:rPr lang="en-US" sz="2400" dirty="0" smtClean="0">
                <a:solidFill>
                  <a:schemeClr val="tx2"/>
                </a:solidFill>
              </a:rPr>
              <a:t>Useful for evaluating an investment</a:t>
            </a:r>
          </a:p>
          <a:p>
            <a:endParaRPr lang="en-US" sz="2400" dirty="0" smtClean="0">
              <a:solidFill>
                <a:schemeClr val="tx2"/>
              </a:solidFill>
            </a:endParaRPr>
          </a:p>
          <a:p>
            <a:r>
              <a:rPr lang="en-US" sz="2400" b="1" dirty="0" smtClean="0">
                <a:solidFill>
                  <a:schemeClr val="accent1">
                    <a:lumMod val="60000"/>
                    <a:lumOff val="40000"/>
                  </a:schemeClr>
                </a:solidFill>
              </a:rPr>
              <a:t>DISADVANTAGES:</a:t>
            </a:r>
          </a:p>
          <a:p>
            <a:endParaRPr lang="en-US" sz="2400" dirty="0" smtClean="0">
              <a:solidFill>
                <a:schemeClr val="tx2"/>
              </a:solidFill>
            </a:endParaRPr>
          </a:p>
          <a:p>
            <a:pPr>
              <a:buFont typeface="Arial" pitchFamily="34" charset="0"/>
              <a:buChar char="•"/>
            </a:pPr>
            <a:r>
              <a:rPr lang="en-US" sz="2400" dirty="0" smtClean="0">
                <a:solidFill>
                  <a:schemeClr val="tx2"/>
                </a:solidFill>
              </a:rPr>
              <a:t>It fails to consider the time value of money</a:t>
            </a:r>
          </a:p>
          <a:p>
            <a:endParaRPr lang="en-US" sz="2400" dirty="0" smtClean="0">
              <a:solidFill>
                <a:schemeClr val="tx2"/>
              </a:solidFill>
            </a:endParaRPr>
          </a:p>
          <a:p>
            <a:pPr>
              <a:buFont typeface="Arial" pitchFamily="34" charset="0"/>
              <a:buChar char="•"/>
            </a:pPr>
            <a:r>
              <a:rPr lang="en-US" sz="2400" dirty="0" smtClean="0">
                <a:solidFill>
                  <a:schemeClr val="tx2"/>
                </a:solidFill>
              </a:rPr>
              <a:t>It ignores cash flows beyond the payback period, leads to demonstration against the project generated substantial cash flow last year.</a:t>
            </a:r>
          </a:p>
          <a:p>
            <a:endParaRPr lang="en-US" sz="2400" dirty="0" smtClean="0">
              <a:solidFill>
                <a:schemeClr val="tx2"/>
              </a:solidFill>
            </a:endParaRPr>
          </a:p>
          <a:p>
            <a:pPr>
              <a:buFont typeface="Arial" pitchFamily="34" charset="0"/>
              <a:buChar char="•"/>
            </a:pPr>
            <a:r>
              <a:rPr lang="en-US" sz="2400" dirty="0" smtClean="0">
                <a:solidFill>
                  <a:schemeClr val="tx2"/>
                </a:solidFill>
              </a:rPr>
              <a:t> measure of project capital recovery, not profitability</a:t>
            </a:r>
            <a:endParaRPr lang="en-US" sz="2400" dirty="0">
              <a:solidFill>
                <a:schemeClr val="tx2"/>
              </a:solidFill>
            </a:endParaRPr>
          </a:p>
        </p:txBody>
      </p:sp>
      <p:sp>
        <p:nvSpPr>
          <p:cNvPr id="3" name="Date Placeholder 2"/>
          <p:cNvSpPr>
            <a:spLocks noGrp="1"/>
          </p:cNvSpPr>
          <p:nvPr>
            <p:ph type="dt" sz="half" idx="10"/>
          </p:nvPr>
        </p:nvSpPr>
        <p:spPr/>
        <p:txBody>
          <a:bodyPr/>
          <a:lstStyle/>
          <a:p>
            <a:fld id="{FFD0EB38-6C48-42C2-BBBB-2C6225E52138}"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800"/>
            <a:ext cx="8001000" cy="6553200"/>
          </a:xfrm>
        </p:spPr>
        <p:txBody>
          <a:bodyPr>
            <a:normAutofit/>
          </a:bodyPr>
          <a:lstStyle/>
          <a:p>
            <a:pPr algn="ctr"/>
            <a:r>
              <a:rPr lang="en-US" sz="3200" b="1" dirty="0" smtClean="0">
                <a:solidFill>
                  <a:schemeClr val="accent1">
                    <a:lumMod val="60000"/>
                    <a:lumOff val="40000"/>
                  </a:schemeClr>
                </a:solidFill>
              </a:rPr>
              <a:t>2. RETURN ON INVESTMENT</a:t>
            </a:r>
          </a:p>
          <a:p>
            <a:pPr>
              <a:buFont typeface="Wingdings" pitchFamily="2" charset="2"/>
              <a:buChar char="Ø"/>
            </a:pPr>
            <a:r>
              <a:rPr lang="en-US" sz="2400" dirty="0" smtClean="0"/>
              <a:t>ROI express the “annual return” from the project as a percentage of capital cost.</a:t>
            </a:r>
          </a:p>
          <a:p>
            <a:pPr>
              <a:buFont typeface="Wingdings" pitchFamily="2" charset="2"/>
              <a:buChar char="Ø"/>
            </a:pPr>
            <a:r>
              <a:rPr lang="en-US" sz="2400" dirty="0" smtClean="0"/>
              <a:t>Annual </a:t>
            </a:r>
            <a:r>
              <a:rPr lang="en-US" sz="2400" dirty="0" smtClean="0">
                <a:sym typeface="Wingdings" pitchFamily="2" charset="2"/>
              </a:rPr>
              <a:t>return includes cash flow over the project life &amp; discount rate by converting the total present value of ongoing cash flow to an equivalent annual amount over the life of the project, which can be compared to capital cost.</a:t>
            </a:r>
          </a:p>
          <a:p>
            <a:pPr>
              <a:buFont typeface="Wingdings" pitchFamily="2" charset="2"/>
              <a:buChar char="Ø"/>
            </a:pPr>
            <a:r>
              <a:rPr lang="en-US" sz="2400" dirty="0" smtClean="0">
                <a:sym typeface="Wingdings" pitchFamily="2" charset="2"/>
              </a:rPr>
              <a:t>It is broad indicator of the annual return expected from initial capital investment, expressed as a percentage : </a:t>
            </a:r>
          </a:p>
          <a:p>
            <a:r>
              <a:rPr lang="en-US" sz="2400" dirty="0" smtClean="0">
                <a:sym typeface="Wingdings" pitchFamily="2" charset="2"/>
              </a:rPr>
              <a:t>   </a:t>
            </a:r>
          </a:p>
          <a:p>
            <a:endParaRPr lang="en-US" sz="2400" dirty="0" smtClean="0">
              <a:sym typeface="Wingdings" pitchFamily="2" charset="2"/>
            </a:endParaRPr>
          </a:p>
          <a:p>
            <a:endParaRPr lang="en-US" sz="2400" dirty="0" smtClean="0">
              <a:sym typeface="Wingdings" pitchFamily="2" charset="2"/>
            </a:endParaRPr>
          </a:p>
          <a:p>
            <a:endParaRPr lang="en-US" sz="2400" dirty="0" smtClean="0">
              <a:sym typeface="Wingdings" pitchFamily="2" charset="2"/>
            </a:endParaRPr>
          </a:p>
          <a:p>
            <a:pPr>
              <a:buFont typeface="Wingdings" pitchFamily="2" charset="2"/>
              <a:buChar char="Ø"/>
            </a:pPr>
            <a:r>
              <a:rPr lang="en-US" sz="2400" dirty="0" smtClean="0">
                <a:sym typeface="Wingdings" pitchFamily="2" charset="2"/>
              </a:rPr>
              <a:t>ROI must always be higher than cost of money ; </a:t>
            </a:r>
            <a:r>
              <a:rPr lang="en-US" sz="2400" b="1" dirty="0" smtClean="0">
                <a:sym typeface="Wingdings" pitchFamily="2" charset="2"/>
              </a:rPr>
              <a:t>greater the return on investment better is the investment.</a:t>
            </a:r>
            <a:endParaRPr lang="en-US" sz="2400" b="1" dirty="0" smtClean="0"/>
          </a:p>
          <a:p>
            <a:endParaRPr lang="en-US" dirty="0"/>
          </a:p>
        </p:txBody>
      </p:sp>
      <p:graphicFrame>
        <p:nvGraphicFramePr>
          <p:cNvPr id="6" name="Object 5"/>
          <p:cNvGraphicFramePr>
            <a:graphicFrameLocks noChangeAspect="1"/>
          </p:cNvGraphicFramePr>
          <p:nvPr/>
        </p:nvGraphicFramePr>
        <p:xfrm>
          <a:off x="2833255" y="4343400"/>
          <a:ext cx="4488872" cy="914400"/>
        </p:xfrm>
        <a:graphic>
          <a:graphicData uri="http://schemas.openxmlformats.org/presentationml/2006/ole">
            <p:oleObj spid="_x0000_s13314" name="Equation" r:id="rId3" imgW="2057400" imgH="419040" progId="">
              <p:embed/>
            </p:oleObj>
          </a:graphicData>
        </a:graphic>
      </p:graphicFrame>
      <p:sp>
        <p:nvSpPr>
          <p:cNvPr id="4" name="Date Placeholder 3"/>
          <p:cNvSpPr>
            <a:spLocks noGrp="1"/>
          </p:cNvSpPr>
          <p:nvPr>
            <p:ph type="dt" sz="half" idx="10"/>
          </p:nvPr>
        </p:nvSpPr>
        <p:spPr/>
        <p:txBody>
          <a:bodyPr/>
          <a:lstStyle/>
          <a:p>
            <a:fld id="{6483333C-437C-4B56-AAF0-09D2C8B77963}"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304800"/>
            <a:ext cx="8077200" cy="6370975"/>
          </a:xfrm>
          <a:prstGeom prst="rect">
            <a:avLst/>
          </a:prstGeom>
        </p:spPr>
        <p:txBody>
          <a:bodyPr wrap="square">
            <a:spAutoFit/>
          </a:bodyPr>
          <a:lstStyle/>
          <a:p>
            <a:pPr>
              <a:buFont typeface="Arial" pitchFamily="34" charset="0"/>
              <a:buChar char="•"/>
            </a:pPr>
            <a:r>
              <a:rPr lang="en-US" sz="2400" dirty="0" smtClean="0">
                <a:solidFill>
                  <a:schemeClr val="tx2"/>
                </a:solidFill>
              </a:rPr>
              <a:t>A small business may be able to save $5,000 in operating expenses (and thus raise profit by the same amount) by spending $25,000 on a piece of new equipment. </a:t>
            </a:r>
          </a:p>
          <a:p>
            <a:pPr>
              <a:buFont typeface="Arial" pitchFamily="34" charset="0"/>
              <a:buChar char="•"/>
            </a:pPr>
            <a:endParaRPr lang="en-US" sz="2400" dirty="0" smtClean="0">
              <a:solidFill>
                <a:schemeClr val="tx2"/>
              </a:solidFill>
            </a:endParaRPr>
          </a:p>
          <a:p>
            <a:pPr>
              <a:buFont typeface="Arial" pitchFamily="34" charset="0"/>
              <a:buChar char="•"/>
            </a:pPr>
            <a:r>
              <a:rPr lang="en-US" sz="2400" dirty="0" smtClean="0">
                <a:solidFill>
                  <a:schemeClr val="tx2"/>
                </a:solidFill>
              </a:rPr>
              <a:t>This yields an ROI of $5,000 / $25,000 or 20 percent. </a:t>
            </a:r>
          </a:p>
          <a:p>
            <a:pPr>
              <a:buFont typeface="Arial" pitchFamily="34" charset="0"/>
              <a:buChar char="•"/>
            </a:pPr>
            <a:endParaRPr lang="en-US" sz="2400" dirty="0" smtClean="0">
              <a:solidFill>
                <a:schemeClr val="tx2"/>
              </a:solidFill>
            </a:endParaRPr>
          </a:p>
          <a:p>
            <a:pPr>
              <a:buFont typeface="Arial" pitchFamily="34" charset="0"/>
              <a:buChar char="•"/>
            </a:pPr>
            <a:r>
              <a:rPr lang="en-US" sz="2400" dirty="0" smtClean="0">
                <a:solidFill>
                  <a:schemeClr val="tx2"/>
                </a:solidFill>
              </a:rPr>
              <a:t>If this figure is higher than the company's cost of capital (the interest paid on debt and the dividends paid to investors) prior to the investment, and no better investment opportunities exist for those funds, it may make sense to purchase the equipment.</a:t>
            </a:r>
            <a:br>
              <a:rPr lang="en-US" sz="2400" dirty="0" smtClean="0">
                <a:solidFill>
                  <a:schemeClr val="tx2"/>
                </a:solidFill>
              </a:rPr>
            </a:br>
            <a:endParaRPr lang="en-US" sz="2400" dirty="0" smtClean="0">
              <a:solidFill>
                <a:schemeClr val="tx2"/>
              </a:solidFill>
            </a:endParaRPr>
          </a:p>
          <a:p>
            <a:r>
              <a:rPr lang="en-US" sz="2400" b="1" dirty="0" smtClean="0">
                <a:solidFill>
                  <a:schemeClr val="tx2"/>
                </a:solidFill>
              </a:rPr>
              <a:t>LIMITATION:</a:t>
            </a:r>
          </a:p>
          <a:p>
            <a:endParaRPr lang="en-US" sz="2400" b="1" dirty="0" smtClean="0">
              <a:solidFill>
                <a:schemeClr val="tx2"/>
              </a:solidFill>
            </a:endParaRPr>
          </a:p>
          <a:p>
            <a:pPr>
              <a:buFont typeface="Arial" pitchFamily="34" charset="0"/>
              <a:buChar char="•"/>
            </a:pPr>
            <a:r>
              <a:rPr lang="en-US" sz="2400" dirty="0" smtClean="0">
                <a:solidFill>
                  <a:schemeClr val="tx2"/>
                </a:solidFill>
              </a:rPr>
              <a:t>Does not take into account time value of money</a:t>
            </a:r>
          </a:p>
          <a:p>
            <a:pPr>
              <a:buFont typeface="Arial" pitchFamily="34" charset="0"/>
              <a:buChar char="•"/>
            </a:pPr>
            <a:r>
              <a:rPr lang="en-US" sz="2400" dirty="0" smtClean="0">
                <a:solidFill>
                  <a:schemeClr val="tx2"/>
                </a:solidFill>
              </a:rPr>
              <a:t>Doest not account for the variable nature of the annual net cash inflows.</a:t>
            </a:r>
          </a:p>
          <a:p>
            <a:pPr>
              <a:buFont typeface="Arial" pitchFamily="34" charset="0"/>
              <a:buChar char="•"/>
            </a:pPr>
            <a:endParaRPr lang="en-US" sz="2400" dirty="0">
              <a:solidFill>
                <a:schemeClr val="tx2"/>
              </a:solidFill>
            </a:endParaRPr>
          </a:p>
        </p:txBody>
      </p:sp>
      <p:sp>
        <p:nvSpPr>
          <p:cNvPr id="3" name="Date Placeholder 2"/>
          <p:cNvSpPr>
            <a:spLocks noGrp="1"/>
          </p:cNvSpPr>
          <p:nvPr>
            <p:ph type="dt" sz="half" idx="10"/>
          </p:nvPr>
        </p:nvSpPr>
        <p:spPr/>
        <p:txBody>
          <a:bodyPr/>
          <a:lstStyle/>
          <a:p>
            <a:fld id="{EF67ADCC-A3AC-40C5-89B3-616ED903E57D}"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98080" cy="960438"/>
          </a:xfrm>
        </p:spPr>
        <p:txBody>
          <a:bodyPr>
            <a:normAutofit/>
          </a:bodyPr>
          <a:lstStyle/>
          <a:p>
            <a:pPr algn="ctr"/>
            <a:r>
              <a:rPr lang="en-US" sz="3200" b="1" dirty="0" smtClean="0">
                <a:solidFill>
                  <a:schemeClr val="accent1">
                    <a:lumMod val="60000"/>
                    <a:lumOff val="40000"/>
                  </a:schemeClr>
                </a:solidFill>
                <a:effectLst/>
              </a:rPr>
              <a:t>3.NET PRESENT VALUE</a:t>
            </a:r>
            <a:endParaRPr lang="en-US" sz="3200" b="1" dirty="0">
              <a:solidFill>
                <a:schemeClr val="accent1">
                  <a:lumMod val="60000"/>
                  <a:lumOff val="40000"/>
                </a:schemeClr>
              </a:solidFill>
              <a:effectLst/>
            </a:endParaRPr>
          </a:p>
        </p:txBody>
      </p:sp>
      <p:sp>
        <p:nvSpPr>
          <p:cNvPr id="3" name="Content Placeholder 2"/>
          <p:cNvSpPr>
            <a:spLocks noGrp="1"/>
          </p:cNvSpPr>
          <p:nvPr>
            <p:ph idx="1"/>
          </p:nvPr>
        </p:nvSpPr>
        <p:spPr>
          <a:xfrm>
            <a:off x="1219200" y="990600"/>
            <a:ext cx="7498080" cy="4800600"/>
          </a:xfrm>
        </p:spPr>
        <p:txBody>
          <a:bodyPr>
            <a:normAutofit/>
          </a:bodyPr>
          <a:lstStyle/>
          <a:p>
            <a:r>
              <a:rPr lang="en-US" sz="2200" dirty="0" smtClean="0">
                <a:solidFill>
                  <a:schemeClr val="tx2"/>
                </a:solidFill>
              </a:rPr>
              <a:t>The difference between the present value of cash inflows and the present value of cash outflows. NPV is used in capital budgeting to analyze the profitability of an investment or project. </a:t>
            </a:r>
            <a:r>
              <a:rPr lang="en-US" sz="2400" dirty="0" smtClean="0">
                <a:solidFill>
                  <a:schemeClr val="tx2"/>
                </a:solidFill>
              </a:rPr>
              <a:t/>
            </a:r>
            <a:br>
              <a:rPr lang="en-US" sz="2400" dirty="0" smtClean="0">
                <a:solidFill>
                  <a:schemeClr val="tx2"/>
                </a:solidFill>
              </a:rPr>
            </a:br>
            <a:r>
              <a:rPr lang="en-US" sz="2400" dirty="0" smtClean="0">
                <a:solidFill>
                  <a:schemeClr val="tx2"/>
                </a:solidFill>
              </a:rPr>
              <a:t/>
            </a:r>
            <a:br>
              <a:rPr lang="en-US" sz="2400" dirty="0" smtClean="0">
                <a:solidFill>
                  <a:schemeClr val="tx2"/>
                </a:solidFill>
              </a:rPr>
            </a:br>
            <a:r>
              <a:rPr lang="en-US" sz="2200" dirty="0" smtClean="0">
                <a:solidFill>
                  <a:schemeClr val="tx2"/>
                </a:solidFill>
              </a:rPr>
              <a:t>NPV analysis is sensitive to the reliability of future cash inflows that an investment or project will yield.</a:t>
            </a:r>
            <a:r>
              <a:rPr lang="en-US" sz="2400" dirty="0" smtClean="0">
                <a:solidFill>
                  <a:schemeClr val="tx2"/>
                </a:solidFill>
              </a:rPr>
              <a:t>  </a:t>
            </a:r>
          </a:p>
          <a:p>
            <a:pPr>
              <a:buNone/>
            </a:pPr>
            <a:r>
              <a:rPr lang="en-US" sz="2400" dirty="0" smtClean="0">
                <a:solidFill>
                  <a:schemeClr val="tx2"/>
                </a:solidFill>
              </a:rPr>
              <a:t/>
            </a:r>
            <a:br>
              <a:rPr lang="en-US" sz="2400" dirty="0" smtClean="0">
                <a:solidFill>
                  <a:schemeClr val="tx2"/>
                </a:solidFill>
              </a:rPr>
            </a:br>
            <a:endParaRPr lang="en-US" sz="2400" dirty="0">
              <a:solidFill>
                <a:schemeClr val="tx2"/>
              </a:solidFill>
            </a:endParaRPr>
          </a:p>
        </p:txBody>
      </p:sp>
      <p:graphicFrame>
        <p:nvGraphicFramePr>
          <p:cNvPr id="6" name="Object 5"/>
          <p:cNvGraphicFramePr>
            <a:graphicFrameLocks noChangeAspect="1"/>
          </p:cNvGraphicFramePr>
          <p:nvPr/>
        </p:nvGraphicFramePr>
        <p:xfrm>
          <a:off x="1524000" y="3505200"/>
          <a:ext cx="7373471" cy="762000"/>
        </p:xfrm>
        <a:graphic>
          <a:graphicData uri="http://schemas.openxmlformats.org/presentationml/2006/ole">
            <p:oleObj spid="_x0000_s11265" name="Equation" r:id="rId3" imgW="4178160" imgH="431640" progId="">
              <p:embed/>
            </p:oleObj>
          </a:graphicData>
        </a:graphic>
      </p:graphicFrame>
      <p:sp>
        <p:nvSpPr>
          <p:cNvPr id="7" name="TextBox 6"/>
          <p:cNvSpPr txBox="1"/>
          <p:nvPr/>
        </p:nvSpPr>
        <p:spPr>
          <a:xfrm>
            <a:off x="1447800" y="4267200"/>
            <a:ext cx="7086600" cy="1477328"/>
          </a:xfrm>
          <a:prstGeom prst="rect">
            <a:avLst/>
          </a:prstGeom>
          <a:noFill/>
        </p:spPr>
        <p:txBody>
          <a:bodyPr wrap="square" rtlCol="0">
            <a:spAutoFit/>
          </a:bodyPr>
          <a:lstStyle/>
          <a:p>
            <a:r>
              <a:rPr lang="en-US" dirty="0" smtClean="0"/>
              <a:t>Where   NPV= Net Present Value</a:t>
            </a:r>
          </a:p>
          <a:p>
            <a:r>
              <a:rPr lang="en-US" dirty="0" smtClean="0"/>
              <a:t>	</a:t>
            </a:r>
            <a:r>
              <a:rPr lang="en-US" dirty="0" err="1" smtClean="0"/>
              <a:t>CFt</a:t>
            </a:r>
            <a:r>
              <a:rPr lang="en-US" dirty="0" smtClean="0"/>
              <a:t>= Cash Flow occurring at the end of year ‘t’ ( t=0,1,2,……,n)</a:t>
            </a:r>
          </a:p>
          <a:p>
            <a:r>
              <a:rPr lang="en-US" dirty="0" smtClean="0"/>
              <a:t>	   n= Life of the Project</a:t>
            </a:r>
          </a:p>
          <a:p>
            <a:r>
              <a:rPr lang="en-US" dirty="0" smtClean="0"/>
              <a:t>	  K= Discount rate</a:t>
            </a:r>
          </a:p>
          <a:p>
            <a:endParaRPr lang="en-IN" dirty="0"/>
          </a:p>
        </p:txBody>
      </p:sp>
      <p:sp>
        <p:nvSpPr>
          <p:cNvPr id="8" name="Subtitle 3"/>
          <p:cNvSpPr txBox="1">
            <a:spLocks/>
          </p:cNvSpPr>
          <p:nvPr/>
        </p:nvSpPr>
        <p:spPr>
          <a:xfrm>
            <a:off x="1295400" y="5334000"/>
            <a:ext cx="7620000" cy="1752600"/>
          </a:xfrm>
          <a:prstGeom prst="rect">
            <a:avLst/>
          </a:prstGeom>
        </p:spPr>
        <p:txBody>
          <a:bodyPr>
            <a:no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b="1" i="0" u="none" strike="noStrike" kern="1200" cap="none" spc="0" normalizeH="0" baseline="0" noProof="0" dirty="0" smtClean="0">
                <a:ln>
                  <a:noFill/>
                </a:ln>
                <a:solidFill>
                  <a:schemeClr val="accent1">
                    <a:lumMod val="60000"/>
                    <a:lumOff val="40000"/>
                  </a:schemeClr>
                </a:solidFill>
                <a:effectLst/>
                <a:uLnTx/>
                <a:uFillTx/>
                <a:latin typeface="+mn-lt"/>
                <a:ea typeface="+mn-ea"/>
                <a:cs typeface="+mn-cs"/>
              </a:rPr>
              <a:t>ADVANTAGES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It takes into account the time value of money.</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It considers the cash flow stream in its project life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Date Placeholder 8"/>
          <p:cNvSpPr>
            <a:spLocks noGrp="1"/>
          </p:cNvSpPr>
          <p:nvPr>
            <p:ph type="dt" sz="half" idx="10"/>
          </p:nvPr>
        </p:nvSpPr>
        <p:spPr/>
        <p:txBody>
          <a:bodyPr/>
          <a:lstStyle/>
          <a:p>
            <a:fld id="{ED3E8E8C-9016-4DCA-9A94-8094B36E1FE4}" type="datetime1">
              <a:rPr lang="en-US" smtClean="0"/>
              <a:pPr/>
              <a:t>5/9/2014</a:t>
            </a:fld>
            <a:endParaRPr lang="en-US"/>
          </a:p>
        </p:txBody>
      </p:sp>
      <p:sp>
        <p:nvSpPr>
          <p:cNvPr id="10" name="Slide Number Placeholder 9"/>
          <p:cNvSpPr>
            <a:spLocks noGrp="1"/>
          </p:cNvSpPr>
          <p:nvPr>
            <p:ph type="sldNum" sz="quarter" idx="12"/>
          </p:nvPr>
        </p:nvSpPr>
        <p:spPr/>
        <p:txBody>
          <a:bodyPr/>
          <a:lstStyle/>
          <a:p>
            <a:fld id="{C90033FC-677A-4632-8378-E827CAFE9CA7}"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990600" y="228600"/>
            <a:ext cx="8153400" cy="6858000"/>
          </a:xfrm>
        </p:spPr>
        <p:txBody>
          <a:bodyPr>
            <a:normAutofit/>
          </a:bodyPr>
          <a:lstStyle/>
          <a:p>
            <a:r>
              <a:rPr lang="en-US" sz="2800" b="1" dirty="0" smtClean="0">
                <a:solidFill>
                  <a:schemeClr val="accent1">
                    <a:lumMod val="60000"/>
                    <a:lumOff val="40000"/>
                  </a:schemeClr>
                </a:solidFill>
              </a:rPr>
              <a:t>4.INTERNAL RATE OF RETURN: </a:t>
            </a:r>
          </a:p>
          <a:p>
            <a:r>
              <a:rPr lang="en-US" sz="2800" dirty="0" smtClean="0"/>
              <a:t>IRR of an investment is the discount rate at which the net present value of costs (negative cash flows) of the investment equals the net present value of the benefits (positive cash flows) of the investment.</a:t>
            </a:r>
          </a:p>
          <a:p>
            <a:endParaRPr lang="en-US" sz="2800" dirty="0" smtClean="0"/>
          </a:p>
          <a:p>
            <a:r>
              <a:rPr lang="en-US" sz="2800" dirty="0" smtClean="0"/>
              <a:t>It is also calculated from the formula of NPV.</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Where r= internal rate of return.</a:t>
            </a:r>
          </a:p>
          <a:p>
            <a:endParaRPr lang="en-US" sz="2800" dirty="0" smtClean="0"/>
          </a:p>
          <a:p>
            <a:endParaRPr lang="en-US" sz="2800" dirty="0" smtClean="0"/>
          </a:p>
          <a:p>
            <a:endParaRPr lang="en-US" sz="2800" dirty="0" smtClean="0"/>
          </a:p>
          <a:p>
            <a:endParaRPr lang="en-US" sz="2800" dirty="0"/>
          </a:p>
        </p:txBody>
      </p:sp>
      <p:sp>
        <p:nvSpPr>
          <p:cNvPr id="4" name="Date Placeholder 3"/>
          <p:cNvSpPr>
            <a:spLocks noGrp="1"/>
          </p:cNvSpPr>
          <p:nvPr>
            <p:ph type="dt" sz="half" idx="10"/>
          </p:nvPr>
        </p:nvSpPr>
        <p:spPr/>
        <p:txBody>
          <a:bodyPr/>
          <a:lstStyle/>
          <a:p>
            <a:fld id="{A71D8330-7E68-42C9-80DB-6BB29453B495}"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24</a:t>
            </a:fld>
            <a:endParaRPr lang="en-US"/>
          </a:p>
        </p:txBody>
      </p:sp>
      <p:graphicFrame>
        <p:nvGraphicFramePr>
          <p:cNvPr id="68609" name="Object 1"/>
          <p:cNvGraphicFramePr>
            <a:graphicFrameLocks noChangeAspect="1"/>
          </p:cNvGraphicFramePr>
          <p:nvPr/>
        </p:nvGraphicFramePr>
        <p:xfrm>
          <a:off x="2743200" y="3886200"/>
          <a:ext cx="4200525" cy="1143000"/>
        </p:xfrm>
        <a:graphic>
          <a:graphicData uri="http://schemas.openxmlformats.org/presentationml/2006/ole">
            <p:oleObj spid="_x0000_s68609" name="Equation" r:id="rId3" imgW="1587240" imgH="431640" progId="">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381000"/>
            <a:ext cx="7406640" cy="689082"/>
          </a:xfrm>
        </p:spPr>
        <p:txBody>
          <a:bodyPr>
            <a:normAutofit/>
          </a:bodyPr>
          <a:lstStyle/>
          <a:p>
            <a:r>
              <a:rPr lang="en-US" sz="2800" b="1" dirty="0" smtClean="0">
                <a:solidFill>
                  <a:schemeClr val="accent1">
                    <a:lumMod val="60000"/>
                    <a:lumOff val="40000"/>
                  </a:schemeClr>
                </a:solidFill>
                <a:effectLst/>
              </a:rPr>
              <a:t>ADVANTAGES:</a:t>
            </a:r>
            <a:endParaRPr lang="en-US" sz="2800" b="1" dirty="0">
              <a:solidFill>
                <a:schemeClr val="accent1">
                  <a:lumMod val="60000"/>
                  <a:lumOff val="40000"/>
                </a:schemeClr>
              </a:solidFill>
              <a:effectLst/>
            </a:endParaRPr>
          </a:p>
        </p:txBody>
      </p:sp>
      <p:sp>
        <p:nvSpPr>
          <p:cNvPr id="5" name="Subtitle 4"/>
          <p:cNvSpPr>
            <a:spLocks noGrp="1"/>
          </p:cNvSpPr>
          <p:nvPr>
            <p:ph type="subTitle" idx="1"/>
          </p:nvPr>
        </p:nvSpPr>
        <p:spPr>
          <a:xfrm>
            <a:off x="1066800" y="1143000"/>
            <a:ext cx="7406640" cy="2514600"/>
          </a:xfrm>
        </p:spPr>
        <p:txBody>
          <a:bodyPr>
            <a:noAutofit/>
          </a:bodyPr>
          <a:lstStyle/>
          <a:p>
            <a:pPr algn="just">
              <a:buFont typeface="Arial" pitchFamily="34" charset="0"/>
              <a:buChar char="•"/>
            </a:pPr>
            <a:r>
              <a:rPr lang="en-US" sz="2800" dirty="0" smtClean="0"/>
              <a:t>It takes into account the time value of money.</a:t>
            </a:r>
          </a:p>
          <a:p>
            <a:pPr algn="just">
              <a:buFont typeface="Arial" pitchFamily="34" charset="0"/>
              <a:buChar char="•"/>
            </a:pPr>
            <a:r>
              <a:rPr lang="en-US" sz="2800" dirty="0" smtClean="0"/>
              <a:t>It considers the cash flow stream in its entirety.</a:t>
            </a:r>
          </a:p>
          <a:p>
            <a:pPr algn="just">
              <a:buFont typeface="Arial" pitchFamily="34" charset="0"/>
              <a:buChar char="•"/>
            </a:pPr>
            <a:r>
              <a:rPr lang="en-US" sz="2800" dirty="0" smtClean="0"/>
              <a:t>It makes sense to businessmen who prefer to think in terms of rate of return and find an absolute quantity , like  NPV.</a:t>
            </a:r>
          </a:p>
          <a:p>
            <a:r>
              <a:rPr lang="en-US" sz="2800" b="1" dirty="0" smtClean="0">
                <a:solidFill>
                  <a:schemeClr val="accent1">
                    <a:lumMod val="60000"/>
                    <a:lumOff val="40000"/>
                  </a:schemeClr>
                </a:solidFill>
              </a:rPr>
              <a:t>DISADVANTAGES</a:t>
            </a:r>
          </a:p>
          <a:p>
            <a:pPr algn="just">
              <a:buFont typeface="Arial" pitchFamily="34" charset="0"/>
              <a:buChar char="•"/>
            </a:pPr>
            <a:r>
              <a:rPr lang="en-US" sz="2800" dirty="0" smtClean="0"/>
              <a:t>The internal rate of return figure can not distinguish between leading and borrowing and hence a high internal rate of return need not necessarily be a desirable features.</a:t>
            </a:r>
            <a:endParaRPr lang="en-US" sz="2800" dirty="0"/>
          </a:p>
        </p:txBody>
      </p:sp>
      <p:sp>
        <p:nvSpPr>
          <p:cNvPr id="6" name="Date Placeholder 5"/>
          <p:cNvSpPr>
            <a:spLocks noGrp="1"/>
          </p:cNvSpPr>
          <p:nvPr>
            <p:ph type="dt" sz="half" idx="10"/>
          </p:nvPr>
        </p:nvSpPr>
        <p:spPr/>
        <p:txBody>
          <a:bodyPr/>
          <a:lstStyle/>
          <a:p>
            <a:fld id="{E6C59C19-F912-4965-ACDA-2E5EB722F8D2}" type="datetime1">
              <a:rPr lang="en-US" smtClean="0"/>
              <a:pPr/>
              <a:t>5/9/2014</a:t>
            </a:fld>
            <a:endParaRPr lang="en-US"/>
          </a:p>
        </p:txBody>
      </p:sp>
      <p:sp>
        <p:nvSpPr>
          <p:cNvPr id="7" name="Slide Number Placeholder 6"/>
          <p:cNvSpPr>
            <a:spLocks noGrp="1"/>
          </p:cNvSpPr>
          <p:nvPr>
            <p:ph type="sldNum" sz="quarter" idx="12"/>
          </p:nvPr>
        </p:nvSpPr>
        <p:spPr/>
        <p:txBody>
          <a:bodyPr/>
          <a:lstStyle/>
          <a:p>
            <a:fld id="{C90033FC-677A-4632-8378-E827CAFE9CA7}"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219200" y="290691"/>
            <a:ext cx="7924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74663" algn="l"/>
              </a:tabLs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 company invests Rs.10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and completes an energy efficiency project at the beginning of year 1. The firm is investing its own money and expects an internal rate of return, IRR, of at least 26% on constant positive annual net cash flow of Rs.2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over a period of 10 years, starting with year 1. </a:t>
            </a:r>
          </a:p>
          <a:p>
            <a:pPr marL="0" marR="0" lvl="0" indent="0" algn="just" defTabSz="914400" rtl="0" eaLnBrk="0" fontAlgn="base" latinLnBrk="0" hangingPunct="0">
              <a:lnSpc>
                <a:spcPct val="100000"/>
              </a:lnSpc>
              <a:spcBef>
                <a:spcPct val="0"/>
              </a:spcBef>
              <a:spcAft>
                <a:spcPct val="0"/>
              </a:spcAft>
              <a:buClrTx/>
              <a:buSzTx/>
              <a:buFontTx/>
              <a:buChar char="•"/>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Will the project meet the firm’s expectations? </a:t>
            </a:r>
          </a:p>
          <a:p>
            <a:pPr marL="0" marR="0" lvl="0" indent="0" algn="just" defTabSz="914400" rtl="0" eaLnBrk="0" fontAlgn="base" latinLnBrk="0" hangingPunct="0">
              <a:lnSpc>
                <a:spcPct val="100000"/>
              </a:lnSpc>
              <a:spcBef>
                <a:spcPct val="0"/>
              </a:spcBef>
              <a:spcAft>
                <a:spcPct val="0"/>
              </a:spcAft>
              <a:buClrTx/>
              <a:buSzTx/>
              <a:buFontTx/>
              <a:buChar char="•"/>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What is the IRR of this measure?</a:t>
            </a:r>
          </a:p>
          <a:p>
            <a:pPr marL="0" marR="0" lvl="0" indent="0" algn="just" defTabSz="914400" rtl="0" eaLnBrk="0" fontAlgn="base" latinLnBrk="0" hangingPunct="0">
              <a:lnSpc>
                <a:spcPct val="100000"/>
              </a:lnSpc>
              <a:spcBef>
                <a:spcPct val="0"/>
              </a:spcBef>
              <a:spcAft>
                <a:spcPct val="0"/>
              </a:spcAft>
              <a:buClrTx/>
              <a:buSzTx/>
              <a:tabLst>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tabLst>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tabLst>
                <a:tab pos="474663" algn="l"/>
              </a:tabLst>
            </a:pPr>
            <a:r>
              <a:rPr kumimoji="0" lang="en-US" i="0" u="none" strike="noStrike" cap="none" normalizeH="0" baseline="0" dirty="0" smtClean="0">
                <a:ln>
                  <a:noFill/>
                </a:ln>
                <a:effectLst/>
                <a:latin typeface="Verdana" pitchFamily="34" charset="0"/>
                <a:ea typeface="Verdana" pitchFamily="34" charset="0"/>
                <a:cs typeface="Verdan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endParaRPr kumimoji="0" lang="en-US" i="0" u="none" strike="noStrike" cap="none" normalizeH="0" baseline="0" dirty="0" smtClean="0">
              <a:ln>
                <a:noFill/>
              </a:ln>
              <a:effectLst/>
              <a:latin typeface="Verdana" pitchFamily="34" charset="0"/>
              <a:ea typeface="Verdana" pitchFamily="34" charset="0"/>
              <a:cs typeface="Verdana" pitchFamily="34" charset="0"/>
            </a:endParaRPr>
          </a:p>
        </p:txBody>
      </p:sp>
      <p:sp>
        <p:nvSpPr>
          <p:cNvPr id="3" name="Date Placeholder 2"/>
          <p:cNvSpPr>
            <a:spLocks noGrp="1"/>
          </p:cNvSpPr>
          <p:nvPr>
            <p:ph type="dt" sz="half" idx="10"/>
          </p:nvPr>
        </p:nvSpPr>
        <p:spPr/>
        <p:txBody>
          <a:bodyPr/>
          <a:lstStyle/>
          <a:p>
            <a:fld id="{97EEE50D-08A2-4A24-A115-7FAEC1BD2088}"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219200" y="290691"/>
            <a:ext cx="79248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74663" algn="l"/>
              </a:tabLs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 company invests Rs.10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and completes an energy efficiency project at the beginning of year 1. The firm is investing its own money and expects an internal rate of return, IRR, of at least 26% on constant positive annual net cash flow of Rs.2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over a period of 10 years, starting with year 1. </a:t>
            </a:r>
          </a:p>
          <a:p>
            <a:pPr marL="0" marR="0" lvl="0" indent="0" algn="just" defTabSz="914400" rtl="0" eaLnBrk="0" fontAlgn="base" latinLnBrk="0" hangingPunct="0">
              <a:lnSpc>
                <a:spcPct val="100000"/>
              </a:lnSpc>
              <a:spcBef>
                <a:spcPct val="0"/>
              </a:spcBef>
              <a:spcAft>
                <a:spcPct val="0"/>
              </a:spcAft>
              <a:buClrTx/>
              <a:buSzTx/>
              <a:buFontTx/>
              <a:buChar char="•"/>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Will the project meet the firm’s expectations? </a:t>
            </a:r>
          </a:p>
          <a:p>
            <a:pPr marL="0" marR="0" lvl="0" indent="0" algn="just" defTabSz="914400" rtl="0" eaLnBrk="0" fontAlgn="base" latinLnBrk="0" hangingPunct="0">
              <a:lnSpc>
                <a:spcPct val="100000"/>
              </a:lnSpc>
              <a:spcBef>
                <a:spcPct val="0"/>
              </a:spcBef>
              <a:spcAft>
                <a:spcPct val="0"/>
              </a:spcAft>
              <a:buClrTx/>
              <a:buSzTx/>
              <a:buFontTx/>
              <a:buChar char="•"/>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What is the IRR of this measure?</a:t>
            </a:r>
          </a:p>
          <a:p>
            <a:pPr marL="0" marR="0" lvl="0" indent="0" algn="just" defTabSz="914400" rtl="0" eaLnBrk="0" fontAlgn="base" latinLnBrk="0" hangingPunct="0">
              <a:lnSpc>
                <a:spcPct val="100000"/>
              </a:lnSpc>
              <a:spcBef>
                <a:spcPct val="0"/>
              </a:spcBef>
              <a:spcAft>
                <a:spcPct val="0"/>
              </a:spcAft>
              <a:buClrTx/>
              <a:buSzTx/>
              <a:tabLst>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tabLst>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tabLst>
                <a:tab pos="474663" algn="l"/>
              </a:tabLst>
            </a:pPr>
            <a:r>
              <a:rPr kumimoji="0" lang="en-US" i="0" u="none" strike="noStrike" cap="none" normalizeH="0" baseline="0" dirty="0" smtClean="0">
                <a:ln>
                  <a:noFill/>
                </a:ln>
                <a:effectLst/>
                <a:latin typeface="Verdana" pitchFamily="34" charset="0"/>
                <a:ea typeface="Verdana" pitchFamily="34" charset="0"/>
                <a:cs typeface="Verdana" pitchFamily="34" charset="0"/>
              </a:rPr>
              <a:t>Here d = 0.26 and check to what extent NPV &gt; 0 at n = 10 years.</a:t>
            </a: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endParaRPr kumimoji="0" lang="en-US" i="0" u="none" strike="noStrike" cap="none" normalizeH="0" baseline="0" dirty="0" smtClean="0">
              <a:ln>
                <a:noFill/>
              </a:ln>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r>
              <a:rPr kumimoji="0" lang="en-US" i="0" u="none" strike="noStrike" cap="none" normalizeH="0" baseline="0" dirty="0" smtClean="0">
                <a:ln>
                  <a:noFill/>
                </a:ln>
                <a:effectLst/>
                <a:latin typeface="Verdana" pitchFamily="34" charset="0"/>
                <a:ea typeface="Verdana" pitchFamily="34" charset="0"/>
                <a:cs typeface="Verdana" pitchFamily="34" charset="0"/>
              </a:rPr>
              <a:t>NPV  = -1,000,000 + </a:t>
            </a:r>
            <a:r>
              <a:rPr kumimoji="0" lang="en-US" i="0" u="sng" strike="noStrike" cap="none" normalizeH="0" baseline="0" dirty="0" smtClean="0">
                <a:ln>
                  <a:noFill/>
                </a:ln>
                <a:effectLst/>
                <a:latin typeface="Verdana" pitchFamily="34" charset="0"/>
                <a:ea typeface="Verdana" pitchFamily="34" charset="0"/>
                <a:cs typeface="Verdana" pitchFamily="34" charset="0"/>
              </a:rPr>
              <a:t>200,000</a:t>
            </a:r>
            <a:r>
              <a:rPr kumimoji="0" lang="en-US" i="0" u="none" strike="noStrike" cap="none" normalizeH="0" baseline="0" dirty="0" smtClean="0">
                <a:ln>
                  <a:noFill/>
                </a:ln>
                <a:effectLst/>
                <a:latin typeface="Verdana" pitchFamily="34" charset="0"/>
                <a:ea typeface="Verdana" pitchFamily="34" charset="0"/>
                <a:cs typeface="Verdana" pitchFamily="34" charset="0"/>
              </a:rPr>
              <a:t> + </a:t>
            </a:r>
            <a:r>
              <a:rPr kumimoji="0" lang="en-US" i="0" u="sng" strike="noStrike" cap="none" normalizeH="0" baseline="0" dirty="0" smtClean="0">
                <a:ln>
                  <a:noFill/>
                </a:ln>
                <a:effectLst/>
                <a:latin typeface="Verdana" pitchFamily="34" charset="0"/>
                <a:ea typeface="Verdana" pitchFamily="34" charset="0"/>
                <a:cs typeface="Verdana" pitchFamily="34" charset="0"/>
              </a:rPr>
              <a:t>200,000</a:t>
            </a:r>
            <a:r>
              <a:rPr kumimoji="0" lang="en-US" i="0" u="none" strike="noStrike" cap="none" normalizeH="0" baseline="0" dirty="0" smtClean="0">
                <a:ln>
                  <a:noFill/>
                </a:ln>
                <a:effectLst/>
                <a:latin typeface="Verdana" pitchFamily="34" charset="0"/>
                <a:ea typeface="Verdana" pitchFamily="34" charset="0"/>
                <a:cs typeface="Verdana" pitchFamily="34" charset="0"/>
              </a:rPr>
              <a:t> + ……</a:t>
            </a:r>
            <a:r>
              <a:rPr kumimoji="0" lang="en-US" i="0" u="sng" strike="noStrike" cap="none" normalizeH="0" baseline="0" dirty="0" smtClean="0">
                <a:ln>
                  <a:noFill/>
                </a:ln>
                <a:effectLst/>
                <a:latin typeface="Verdana" pitchFamily="34" charset="0"/>
                <a:ea typeface="Verdana" pitchFamily="34" charset="0"/>
                <a:cs typeface="Verdana" pitchFamily="34" charset="0"/>
              </a:rPr>
              <a:t>200,000</a:t>
            </a:r>
            <a:r>
              <a:rPr kumimoji="0" lang="en-US" i="0" u="none" strike="noStrike" cap="none" normalizeH="0" baseline="0" dirty="0" smtClean="0">
                <a:ln>
                  <a:noFill/>
                </a:ln>
                <a:effectLst/>
                <a:latin typeface="Verdana" pitchFamily="34" charset="0"/>
                <a:ea typeface="Verdana" pitchFamily="34" charset="0"/>
                <a:cs typeface="Verdana" pitchFamily="34" charset="0"/>
              </a:rPr>
              <a:t> =  </a:t>
            </a: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r>
              <a:rPr kumimoji="0" lang="en-US" i="0" u="none" strike="noStrike" cap="none" normalizeH="0" baseline="0" dirty="0" smtClean="0">
                <a:ln>
                  <a:noFill/>
                </a:ln>
                <a:effectLst/>
                <a:latin typeface="Verdana" pitchFamily="34" charset="0"/>
                <a:ea typeface="Verdana" pitchFamily="34" charset="0"/>
                <a:cs typeface="Verdana" pitchFamily="34" charset="0"/>
              </a:rPr>
              <a:t>				1.26</a:t>
            </a:r>
            <a:r>
              <a:rPr kumimoji="0" lang="en-US" i="0" u="none" strike="noStrike" cap="none" normalizeH="0" baseline="30000" dirty="0" smtClean="0">
                <a:ln>
                  <a:noFill/>
                </a:ln>
                <a:effectLst/>
                <a:latin typeface="Verdana" pitchFamily="34" charset="0"/>
                <a:ea typeface="Verdana" pitchFamily="34" charset="0"/>
                <a:cs typeface="Verdana" pitchFamily="34" charset="0"/>
              </a:rPr>
              <a:t>1</a:t>
            </a:r>
            <a:r>
              <a:rPr kumimoji="0" lang="en-US" i="0" u="none" strike="noStrike" cap="none" normalizeH="0" baseline="0" dirty="0" smtClean="0">
                <a:ln>
                  <a:noFill/>
                </a:ln>
                <a:effectLst/>
                <a:latin typeface="Verdana" pitchFamily="34" charset="0"/>
                <a:ea typeface="Verdana" pitchFamily="34" charset="0"/>
                <a:cs typeface="Verdana" pitchFamily="34" charset="0"/>
              </a:rPr>
              <a:t>	     (1.26)</a:t>
            </a:r>
            <a:r>
              <a:rPr kumimoji="0" lang="en-US" i="0" u="none" strike="noStrike" cap="none" normalizeH="0" baseline="30000" dirty="0" smtClean="0">
                <a:ln>
                  <a:noFill/>
                </a:ln>
                <a:effectLst/>
                <a:latin typeface="Verdana" pitchFamily="34" charset="0"/>
                <a:ea typeface="Verdana" pitchFamily="34" charset="0"/>
                <a:cs typeface="Verdana" pitchFamily="34" charset="0"/>
              </a:rPr>
              <a:t>2 </a:t>
            </a:r>
            <a:r>
              <a:rPr kumimoji="0" lang="en-US" i="0" u="none" strike="noStrike" cap="none" normalizeH="0" baseline="0" dirty="0" smtClean="0">
                <a:ln>
                  <a:noFill/>
                </a:ln>
                <a:effectLst/>
                <a:latin typeface="Verdana" pitchFamily="34" charset="0"/>
                <a:ea typeface="Verdana" pitchFamily="34" charset="0"/>
                <a:cs typeface="Verdana" pitchFamily="34" charset="0"/>
              </a:rPr>
              <a:t>	      (1.26)</a:t>
            </a:r>
            <a:r>
              <a:rPr kumimoji="0" lang="en-US" i="0" u="none" strike="noStrike" cap="none" normalizeH="0" baseline="30000" dirty="0" smtClean="0">
                <a:ln>
                  <a:noFill/>
                </a:ln>
                <a:effectLst/>
                <a:latin typeface="Verdana" pitchFamily="34" charset="0"/>
                <a:ea typeface="Verdana" pitchFamily="34" charset="0"/>
                <a:cs typeface="Verdana" pitchFamily="34" charset="0"/>
              </a:rPr>
              <a:t>10 </a:t>
            </a:r>
            <a:endParaRPr kumimoji="0" lang="en-US" i="0" u="none" strike="noStrike" cap="none" normalizeH="0" baseline="0" dirty="0" smtClean="0">
              <a:ln>
                <a:noFill/>
              </a:ln>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r>
              <a:rPr kumimoji="0" lang="en-US" i="0" u="none" strike="noStrike" cap="none" normalizeH="0" baseline="0" dirty="0" smtClean="0">
                <a:ln>
                  <a:noFill/>
                </a:ln>
                <a:effectLst/>
                <a:latin typeface="Verdana" pitchFamily="34" charset="0"/>
                <a:ea typeface="Verdana" pitchFamily="34" charset="0"/>
                <a:cs typeface="Verdana" pitchFamily="34" charset="0"/>
              </a:rPr>
              <a:t>	</a:t>
            </a:r>
            <a:r>
              <a:rPr kumimoji="0" lang="en-US" i="0" u="none" strike="noStrike" cap="none" normalizeH="0" dirty="0" smtClean="0">
                <a:ln>
                  <a:noFill/>
                </a:ln>
                <a:effectLst/>
                <a:latin typeface="Verdana" pitchFamily="34" charset="0"/>
                <a:ea typeface="Verdana" pitchFamily="34" charset="0"/>
                <a:cs typeface="Verdana" pitchFamily="34" charset="0"/>
              </a:rPr>
              <a:t>  </a:t>
            </a:r>
            <a:r>
              <a:rPr kumimoji="0" lang="en-US" i="0" u="none" strike="noStrike" cap="none" normalizeH="0" baseline="0" dirty="0" smtClean="0">
                <a:ln>
                  <a:noFill/>
                </a:ln>
                <a:effectLst/>
                <a:latin typeface="Verdana" pitchFamily="34" charset="0"/>
                <a:ea typeface="Verdana" pitchFamily="34" charset="0"/>
                <a:cs typeface="Verdana" pitchFamily="34" charset="0"/>
              </a:rPr>
              <a:t>= - 1,000,000 + 158,730 + 125,976 + 99,981 + 79,350 		+ 62,976 + 49,981 + 39,668 + 31,482 + 24,986 + 		19,830 </a:t>
            </a: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r>
              <a:rPr lang="en-US" dirty="0" smtClean="0">
                <a:latin typeface="Verdana" pitchFamily="34" charset="0"/>
                <a:ea typeface="Verdana" pitchFamily="34" charset="0"/>
                <a:cs typeface="Verdana" pitchFamily="34" charset="0"/>
              </a:rPr>
              <a:t>	  </a:t>
            </a:r>
            <a:r>
              <a:rPr kumimoji="0" lang="en-US" i="0" u="none" strike="noStrike" cap="none" normalizeH="0" baseline="0" dirty="0" smtClean="0">
                <a:ln>
                  <a:noFill/>
                </a:ln>
                <a:effectLst/>
                <a:latin typeface="Verdana" pitchFamily="34" charset="0"/>
                <a:ea typeface="Verdana" pitchFamily="34" charset="0"/>
                <a:cs typeface="Verdana" pitchFamily="34" charset="0"/>
              </a:rPr>
              <a:t>= - 307,040</a:t>
            </a: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r>
              <a:rPr kumimoji="0" lang="en-US" i="0" u="none" strike="noStrike" cap="none" normalizeH="0" baseline="0" dirty="0" smtClean="0">
                <a:ln>
                  <a:noFill/>
                </a:ln>
                <a:effectLst/>
                <a:latin typeface="Verdana" pitchFamily="34" charset="0"/>
                <a:ea typeface="Verdana" pitchFamily="34" charset="0"/>
                <a:cs typeface="Verdana" pitchFamily="34" charset="0"/>
              </a:rPr>
              <a:t>Since NPV is negative at 26%, </a:t>
            </a:r>
            <a:r>
              <a:rPr kumimoji="0" lang="en-US" i="0" u="sng" strike="noStrike" cap="none" normalizeH="0" baseline="0" dirty="0" smtClean="0">
                <a:ln>
                  <a:noFill/>
                </a:ln>
                <a:effectLst/>
                <a:latin typeface="Verdana" pitchFamily="34" charset="0"/>
                <a:ea typeface="Verdana" pitchFamily="34" charset="0"/>
                <a:cs typeface="Verdana" pitchFamily="34" charset="0"/>
              </a:rPr>
              <a:t>project will not meet the firm’s expectations, </a:t>
            </a:r>
            <a:r>
              <a:rPr kumimoji="0" lang="en-US" i="0" u="none" strike="noStrike" cap="none" normalizeH="0" baseline="0" dirty="0" smtClean="0">
                <a:ln>
                  <a:noFill/>
                </a:ln>
                <a:effectLst/>
                <a:latin typeface="Verdana" pitchFamily="34" charset="0"/>
                <a:ea typeface="Verdana" pitchFamily="34" charset="0"/>
                <a:cs typeface="Verdana" pitchFamily="34" charset="0"/>
              </a:rPr>
              <a:t>because this means that the factor of 1.26 must be selected smaller in order to have NPV = 0 	</a:t>
            </a:r>
            <a:endParaRPr lang="en-US"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endParaRPr kumimoji="0" lang="en-US" i="0" u="none" strike="noStrike" cap="none" normalizeH="0" baseline="0" dirty="0" smtClean="0">
              <a:ln>
                <a:noFill/>
              </a:ln>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r>
              <a:rPr kumimoji="0" lang="en-US" i="0" u="none" strike="noStrike" cap="none" normalizeH="0" baseline="0" dirty="0" smtClean="0">
                <a:ln>
                  <a:noFill/>
                </a:ln>
                <a:effectLst/>
                <a:latin typeface="Verdana" pitchFamily="34" charset="0"/>
                <a:ea typeface="Verdana" pitchFamily="34" charset="0"/>
                <a:cs typeface="Verdana" pitchFamily="34" charset="0"/>
              </a:rPr>
              <a:t>(ii)	The IRR is 15.1%. Any result between 14.5 and 15.5 is valid	   </a:t>
            </a:r>
          </a:p>
          <a:p>
            <a:pPr marL="0" marR="0" lvl="0" indent="0" algn="l" defTabSz="914400" rtl="0" eaLnBrk="0" fontAlgn="base" latinLnBrk="0" hangingPunct="0">
              <a:lnSpc>
                <a:spcPct val="100000"/>
              </a:lnSpc>
              <a:spcBef>
                <a:spcPct val="0"/>
              </a:spcBef>
              <a:spcAft>
                <a:spcPct val="0"/>
              </a:spcAft>
              <a:buClrTx/>
              <a:buSzTx/>
              <a:buFontTx/>
              <a:buNone/>
              <a:tabLst>
                <a:tab pos="474663" algn="l"/>
              </a:tabLst>
            </a:pPr>
            <a:endParaRPr kumimoji="0" lang="en-US" i="0" u="none" strike="noStrike" cap="none" normalizeH="0" baseline="0" dirty="0" smtClean="0">
              <a:ln>
                <a:noFill/>
              </a:ln>
              <a:effectLst/>
              <a:latin typeface="Verdana" pitchFamily="34" charset="0"/>
              <a:ea typeface="Verdana" pitchFamily="34" charset="0"/>
              <a:cs typeface="Verdana" pitchFamily="34" charset="0"/>
            </a:endParaRPr>
          </a:p>
        </p:txBody>
      </p:sp>
      <p:sp>
        <p:nvSpPr>
          <p:cNvPr id="3" name="Date Placeholder 2"/>
          <p:cNvSpPr>
            <a:spLocks noGrp="1"/>
          </p:cNvSpPr>
          <p:nvPr>
            <p:ph type="dt" sz="half" idx="10"/>
          </p:nvPr>
        </p:nvSpPr>
        <p:spPr/>
        <p:txBody>
          <a:bodyPr/>
          <a:lstStyle/>
          <a:p>
            <a:fld id="{6A6BFF77-82D9-4765-BF6D-C4F92AF7B13D}"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295400" y="685800"/>
            <a:ext cx="7086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74663" algn="l"/>
              </a:tabLs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Calculate the Net Present Value of a project at a discount rate of 16% with an investment of Rs 50,000 at the beginning of the first year, and savings of Rs 15,000, Rs. 18,000 and  Rs. 20,000 respectively at the end of the first, second  and third year.</a:t>
            </a:r>
          </a:p>
          <a:p>
            <a:pPr marL="0" marR="0" lvl="0" indent="0" algn="just" defTabSz="914400" rtl="0" eaLnBrk="0" fontAlgn="base" latinLnBrk="0" hangingPunct="0">
              <a:lnSpc>
                <a:spcPct val="100000"/>
              </a:lnSpc>
              <a:spcBef>
                <a:spcPct val="0"/>
              </a:spcBef>
              <a:spcAft>
                <a:spcPct val="0"/>
              </a:spcAft>
              <a:buClrTx/>
              <a:buSzTx/>
              <a:buFontTx/>
              <a:buNone/>
              <a:tabLst>
                <a:tab pos="474663" algn="l"/>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3" name="Date Placeholder 2"/>
          <p:cNvSpPr>
            <a:spLocks noGrp="1"/>
          </p:cNvSpPr>
          <p:nvPr>
            <p:ph type="dt" sz="half" idx="10"/>
          </p:nvPr>
        </p:nvSpPr>
        <p:spPr/>
        <p:txBody>
          <a:bodyPr/>
          <a:lstStyle/>
          <a:p>
            <a:fld id="{768112AD-4C3F-40DE-A83C-306E9B559579}"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295400" y="3124200"/>
          <a:ext cx="7391400" cy="2520062"/>
        </p:xfrm>
        <a:graphic>
          <a:graphicData uri="http://schemas.openxmlformats.org/drawingml/2006/table">
            <a:tbl>
              <a:tblPr/>
              <a:tblGrid>
                <a:gridCol w="7391400"/>
              </a:tblGrid>
              <a:tr h="303707">
                <a:tc>
                  <a:txBody>
                    <a:bodyPr/>
                    <a:lstStyle/>
                    <a:p>
                      <a:pPr algn="just">
                        <a:spcAft>
                          <a:spcPts val="0"/>
                        </a:spcAft>
                      </a:pP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r h="849675">
                <a:tc>
                  <a:txBody>
                    <a:bodyPr/>
                    <a:lstStyle/>
                    <a:p>
                      <a:pPr algn="just">
                        <a:lnSpc>
                          <a:spcPct val="150000"/>
                        </a:lnSpc>
                        <a:spcAft>
                          <a:spcPts val="0"/>
                        </a:spcAft>
                        <a:tabLst>
                          <a:tab pos="474980" algn="l"/>
                        </a:tabLst>
                      </a:pPr>
                      <a:r>
                        <a:rPr lang="en-US" sz="1800" b="0" dirty="0" smtClean="0">
                          <a:latin typeface="Verdana" pitchFamily="34" charset="0"/>
                          <a:ea typeface="Verdana" pitchFamily="34" charset="0"/>
                          <a:cs typeface="Verdana" pitchFamily="34" charset="0"/>
                        </a:rPr>
                        <a:t>NPV=-50,000</a:t>
                      </a:r>
                      <a:r>
                        <a:rPr lang="en-US" sz="1800" b="0" dirty="0">
                          <a:latin typeface="Verdana" pitchFamily="34" charset="0"/>
                          <a:ea typeface="Verdana" pitchFamily="34" charset="0"/>
                          <a:cs typeface="Verdana" pitchFamily="34" charset="0"/>
                        </a:rPr>
                        <a:t>+(15000/1.16)+18000/(1.16x1.16</a:t>
                      </a:r>
                      <a:r>
                        <a:rPr lang="en-US" sz="1800" b="0" dirty="0" smtClean="0">
                          <a:latin typeface="Verdana" pitchFamily="34" charset="0"/>
                          <a:ea typeface="Verdana" pitchFamily="34" charset="0"/>
                          <a:cs typeface="Verdana" pitchFamily="34" charset="0"/>
                        </a:rPr>
                        <a:t>)+</a:t>
                      </a:r>
                    </a:p>
                    <a:p>
                      <a:pPr algn="just">
                        <a:lnSpc>
                          <a:spcPct val="150000"/>
                        </a:lnSpc>
                        <a:spcAft>
                          <a:spcPts val="0"/>
                        </a:spcAft>
                        <a:tabLst>
                          <a:tab pos="474980" algn="l"/>
                        </a:tabLst>
                      </a:pPr>
                      <a:r>
                        <a:rPr lang="en-US" sz="1800" b="0" dirty="0" smtClean="0">
                          <a:latin typeface="Verdana" pitchFamily="34" charset="0"/>
                          <a:ea typeface="Verdana" pitchFamily="34" charset="0"/>
                          <a:cs typeface="Verdana" pitchFamily="34" charset="0"/>
                        </a:rPr>
                        <a:t>         (</a:t>
                      </a:r>
                      <a:r>
                        <a:rPr lang="en-US" sz="1800" b="0" dirty="0">
                          <a:latin typeface="Verdana" pitchFamily="34" charset="0"/>
                          <a:ea typeface="Verdana" pitchFamily="34" charset="0"/>
                          <a:cs typeface="Verdana" pitchFamily="34" charset="0"/>
                        </a:rPr>
                        <a:t>20000/(1.16x1.16x1.16))</a:t>
                      </a: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r h="455560">
                <a:tc>
                  <a:txBody>
                    <a:bodyPr/>
                    <a:lstStyle/>
                    <a:p>
                      <a:pPr algn="l">
                        <a:lnSpc>
                          <a:spcPct val="150000"/>
                        </a:lnSpc>
                        <a:spcAft>
                          <a:spcPts val="0"/>
                        </a:spcAft>
                        <a:tabLst>
                          <a:tab pos="474980" algn="l"/>
                        </a:tabLst>
                      </a:pPr>
                      <a:r>
                        <a:rPr lang="en-US" sz="1800" b="0" dirty="0">
                          <a:latin typeface="Verdana" pitchFamily="34" charset="0"/>
                          <a:ea typeface="Verdana" pitchFamily="34" charset="0"/>
                          <a:cs typeface="Verdana" pitchFamily="34" charset="0"/>
                        </a:rPr>
                        <a:t>        </a:t>
                      </a: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r h="455560">
                <a:tc>
                  <a:txBody>
                    <a:bodyPr/>
                    <a:lstStyle/>
                    <a:p>
                      <a:pPr algn="l">
                        <a:lnSpc>
                          <a:spcPct val="150000"/>
                        </a:lnSpc>
                        <a:spcAft>
                          <a:spcPts val="0"/>
                        </a:spcAft>
                        <a:tabLst>
                          <a:tab pos="474980" algn="l"/>
                        </a:tabLst>
                      </a:pPr>
                      <a:r>
                        <a:rPr lang="en-US" sz="1800" b="0" dirty="0">
                          <a:latin typeface="Verdana" pitchFamily="34" charset="0"/>
                          <a:ea typeface="Verdana" pitchFamily="34" charset="0"/>
                          <a:cs typeface="Verdana" pitchFamily="34" charset="0"/>
                        </a:rPr>
                        <a:t>       </a:t>
                      </a:r>
                      <a:r>
                        <a:rPr lang="en-US" sz="1800" b="0" dirty="0" smtClean="0">
                          <a:latin typeface="Verdana" pitchFamily="34" charset="0"/>
                          <a:ea typeface="Verdana" pitchFamily="34" charset="0"/>
                          <a:cs typeface="Verdana" pitchFamily="34" charset="0"/>
                        </a:rPr>
                        <a:t>= </a:t>
                      </a:r>
                      <a:r>
                        <a:rPr lang="en-US" sz="1800" b="0" dirty="0">
                          <a:latin typeface="Verdana" pitchFamily="34" charset="0"/>
                          <a:ea typeface="Verdana" pitchFamily="34" charset="0"/>
                          <a:cs typeface="Verdana" pitchFamily="34" charset="0"/>
                        </a:rPr>
                        <a:t>-50,000 + 12931 + 13377 + 12813</a:t>
                      </a: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r h="455560">
                <a:tc>
                  <a:txBody>
                    <a:bodyPr/>
                    <a:lstStyle/>
                    <a:p>
                      <a:pPr algn="l">
                        <a:lnSpc>
                          <a:spcPct val="150000"/>
                        </a:lnSpc>
                        <a:spcAft>
                          <a:spcPts val="0"/>
                        </a:spcAft>
                        <a:tabLst>
                          <a:tab pos="474980" algn="l"/>
                        </a:tabLst>
                      </a:pPr>
                      <a:r>
                        <a:rPr lang="en-US" sz="1800" b="0" dirty="0">
                          <a:latin typeface="Verdana" pitchFamily="34" charset="0"/>
                          <a:ea typeface="Verdana" pitchFamily="34" charset="0"/>
                          <a:cs typeface="Verdana" pitchFamily="34" charset="0"/>
                        </a:rPr>
                        <a:t>       </a:t>
                      </a:r>
                      <a:r>
                        <a:rPr lang="en-US" sz="1800" b="0" dirty="0" smtClean="0">
                          <a:latin typeface="Verdana" pitchFamily="34" charset="0"/>
                          <a:ea typeface="Verdana" pitchFamily="34" charset="0"/>
                          <a:cs typeface="Verdana" pitchFamily="34" charset="0"/>
                        </a:rPr>
                        <a:t>=  </a:t>
                      </a:r>
                      <a:r>
                        <a:rPr lang="en-US" sz="1800" b="0" dirty="0">
                          <a:latin typeface="Verdana" pitchFamily="34" charset="0"/>
                          <a:ea typeface="Verdana" pitchFamily="34" charset="0"/>
                          <a:cs typeface="Verdana" pitchFamily="34" charset="0"/>
                        </a:rPr>
                        <a:t>(- 10879)</a:t>
                      </a: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bl>
          </a:graphicData>
        </a:graphic>
      </p:graphicFrame>
      <p:sp>
        <p:nvSpPr>
          <p:cNvPr id="26625" name="Rectangle 1"/>
          <p:cNvSpPr>
            <a:spLocks noChangeArrowheads="1"/>
          </p:cNvSpPr>
          <p:nvPr/>
        </p:nvSpPr>
        <p:spPr bwMode="auto">
          <a:xfrm>
            <a:off x="1295400" y="685800"/>
            <a:ext cx="7086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74663" algn="l"/>
              </a:tabLs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Calculate the Net Present Value of a project at a discount rate of 16% with an investment of Rs 50,000 at the beginning of the first year, and savings of Rs 15,000, Rs. 18,000 and  Rs. 20,000 respectively at the end of the first, second  and third year.</a:t>
            </a:r>
          </a:p>
          <a:p>
            <a:pPr marL="0" marR="0" lvl="0" indent="0" algn="just" defTabSz="914400" rtl="0" eaLnBrk="0" fontAlgn="base" latinLnBrk="0" hangingPunct="0">
              <a:lnSpc>
                <a:spcPct val="100000"/>
              </a:lnSpc>
              <a:spcBef>
                <a:spcPct val="0"/>
              </a:spcBef>
              <a:spcAft>
                <a:spcPct val="0"/>
              </a:spcAft>
              <a:buClrTx/>
              <a:buSzTx/>
              <a:buFontTx/>
              <a:buNone/>
              <a:tabLst>
                <a:tab pos="474663" algn="l"/>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4" name="Date Placeholder 3"/>
          <p:cNvSpPr>
            <a:spLocks noGrp="1"/>
          </p:cNvSpPr>
          <p:nvPr>
            <p:ph type="dt" sz="half" idx="10"/>
          </p:nvPr>
        </p:nvSpPr>
        <p:spPr/>
        <p:txBody>
          <a:bodyPr/>
          <a:lstStyle/>
          <a:p>
            <a:fld id="{026ACAC9-1304-4C83-A996-1D897F6E6043}"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0" y="685800"/>
            <a:ext cx="3087448" cy="523220"/>
          </a:xfrm>
          <a:prstGeom prst="rect">
            <a:avLst/>
          </a:prstGeom>
          <a:noFill/>
        </p:spPr>
        <p:txBody>
          <a:bodyPr wrap="none" rtlCol="0">
            <a:spAutoFit/>
          </a:bodyPr>
          <a:lstStyle/>
          <a:p>
            <a:pPr algn="ctr"/>
            <a:r>
              <a:rPr lang="en-US" sz="2800" b="1" u="sng" dirty="0" smtClean="0">
                <a:solidFill>
                  <a:schemeClr val="accent1">
                    <a:lumMod val="60000"/>
                    <a:lumOff val="40000"/>
                  </a:schemeClr>
                </a:solidFill>
              </a:rPr>
              <a:t>Investment Need</a:t>
            </a:r>
            <a:endParaRPr lang="en-US" sz="2800" b="1" u="sng" dirty="0">
              <a:solidFill>
                <a:srgbClr val="FF0000"/>
              </a:solidFill>
            </a:endParaRPr>
          </a:p>
        </p:txBody>
      </p:sp>
      <p:sp>
        <p:nvSpPr>
          <p:cNvPr id="4" name="TextBox 3"/>
          <p:cNvSpPr txBox="1"/>
          <p:nvPr/>
        </p:nvSpPr>
        <p:spPr>
          <a:xfrm>
            <a:off x="1524000" y="1524000"/>
            <a:ext cx="7086600" cy="646331"/>
          </a:xfrm>
          <a:prstGeom prst="rect">
            <a:avLst/>
          </a:prstGeom>
          <a:noFill/>
        </p:spPr>
        <p:txBody>
          <a:bodyPr wrap="square" rtlCol="0">
            <a:spAutoFit/>
          </a:bodyPr>
          <a:lstStyle/>
          <a:p>
            <a:r>
              <a:rPr lang="en-US" dirty="0" smtClean="0"/>
              <a:t>            To persuade your organization to commit itself to a program of investment in energy efficiency, you need to demonstrate:</a:t>
            </a:r>
            <a:endParaRPr lang="en-US" dirty="0"/>
          </a:p>
        </p:txBody>
      </p:sp>
      <p:sp>
        <p:nvSpPr>
          <p:cNvPr id="5" name="TextBox 4"/>
          <p:cNvSpPr txBox="1"/>
          <p:nvPr/>
        </p:nvSpPr>
        <p:spPr>
          <a:xfrm>
            <a:off x="1524000" y="2667000"/>
            <a:ext cx="7315200" cy="2862322"/>
          </a:xfrm>
          <a:prstGeom prst="rect">
            <a:avLst/>
          </a:prstGeom>
          <a:noFill/>
        </p:spPr>
        <p:txBody>
          <a:bodyPr wrap="square" rtlCol="0">
            <a:spAutoFit/>
          </a:bodyPr>
          <a:lstStyle/>
          <a:p>
            <a:pPr>
              <a:buFont typeface="Wingdings" pitchFamily="2" charset="2"/>
              <a:buChar char="v"/>
            </a:pPr>
            <a:r>
              <a:rPr lang="en-US" dirty="0" smtClean="0"/>
              <a:t>   The size of the energy problem it currently faces.</a:t>
            </a:r>
          </a:p>
          <a:p>
            <a:pPr>
              <a:buFont typeface="Wingdings" pitchFamily="2" charset="2"/>
              <a:buChar char="v"/>
            </a:pPr>
            <a:r>
              <a:rPr lang="en-US" dirty="0" smtClean="0"/>
              <a:t>   The technical and good housekeeping measure available to reduce waste</a:t>
            </a:r>
          </a:p>
          <a:p>
            <a:pPr>
              <a:buFont typeface="Wingdings" pitchFamily="2" charset="2"/>
              <a:buChar char="v"/>
            </a:pPr>
            <a:r>
              <a:rPr lang="en-US" dirty="0" smtClean="0"/>
              <a:t>   The predicted return achieved on particular measures over time.</a:t>
            </a:r>
          </a:p>
          <a:p>
            <a:endParaRPr lang="en-US" dirty="0" smtClean="0"/>
          </a:p>
          <a:p>
            <a:r>
              <a:rPr lang="en-US" dirty="0" smtClean="0"/>
              <a:t>The need for investments in energy conservation can arise under following circumstances,</a:t>
            </a:r>
          </a:p>
          <a:p>
            <a:endParaRPr lang="en-US" dirty="0"/>
          </a:p>
          <a:p>
            <a:pPr>
              <a:buFont typeface="Wingdings" pitchFamily="2" charset="2"/>
              <a:buChar char="v"/>
            </a:pPr>
            <a:r>
              <a:rPr lang="en-US" dirty="0" smtClean="0"/>
              <a:t>    For new equipment, process improvements etc.</a:t>
            </a:r>
          </a:p>
          <a:p>
            <a:pPr>
              <a:buFont typeface="Wingdings" pitchFamily="2" charset="2"/>
              <a:buChar char="v"/>
            </a:pPr>
            <a:r>
              <a:rPr lang="en-US" dirty="0" smtClean="0"/>
              <a:t>    To implement or upgrade the energy information system</a:t>
            </a:r>
          </a:p>
          <a:p>
            <a:pPr>
              <a:buFont typeface="Wingdings" pitchFamily="2" charset="2"/>
              <a:buChar char="v"/>
            </a:pPr>
            <a:r>
              <a:rPr lang="en-US" dirty="0" smtClean="0"/>
              <a:t>    To provide staff training</a:t>
            </a:r>
            <a:endParaRPr lang="en-US" dirty="0"/>
          </a:p>
        </p:txBody>
      </p:sp>
      <p:sp>
        <p:nvSpPr>
          <p:cNvPr id="6" name="Date Placeholder 5"/>
          <p:cNvSpPr>
            <a:spLocks noGrp="1"/>
          </p:cNvSpPr>
          <p:nvPr>
            <p:ph type="dt" sz="half" idx="10"/>
          </p:nvPr>
        </p:nvSpPr>
        <p:spPr/>
        <p:txBody>
          <a:bodyPr/>
          <a:lstStyle/>
          <a:p>
            <a:fld id="{C2C83E89-A70D-44F8-BA96-A48DCD65A91F}" type="datetime1">
              <a:rPr lang="en-US" smtClean="0"/>
              <a:pPr/>
              <a:t>5/9/2014</a:t>
            </a:fld>
            <a:endParaRPr lang="en-US"/>
          </a:p>
        </p:txBody>
      </p:sp>
      <p:sp>
        <p:nvSpPr>
          <p:cNvPr id="7" name="Slide Number Placeholder 6"/>
          <p:cNvSpPr>
            <a:spLocks noGrp="1"/>
          </p:cNvSpPr>
          <p:nvPr>
            <p:ph type="sldNum" sz="quarter" idx="12"/>
          </p:nvPr>
        </p:nvSpPr>
        <p:spPr/>
        <p:txBody>
          <a:bodyPr/>
          <a:lstStyle/>
          <a:p>
            <a:fld id="{C90033FC-677A-4632-8378-E827CAFE9CA7}"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219200" y="304800"/>
            <a:ext cx="7696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algn="just" fontAlgn="base">
              <a:spcBef>
                <a:spcPct val="0"/>
              </a:spcBef>
              <a:spcAft>
                <a:spcPct val="0"/>
              </a:spcAf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An investment of Rs. 1.10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is made for a variable speed drive at the beginning of the year, which is also the date of first operation. Savings expected over 4 years are Rs. 28,000, Rs. 35,000, Rs. 40,000 and Rs. 40,000 respectively. Find out the IRR of the project.</a:t>
            </a:r>
          </a:p>
        </p:txBody>
      </p:sp>
      <p:sp>
        <p:nvSpPr>
          <p:cNvPr id="3" name="Date Placeholder 2"/>
          <p:cNvSpPr>
            <a:spLocks noGrp="1"/>
          </p:cNvSpPr>
          <p:nvPr>
            <p:ph type="dt" sz="half" idx="10"/>
          </p:nvPr>
        </p:nvSpPr>
        <p:spPr/>
        <p:txBody>
          <a:bodyPr/>
          <a:lstStyle/>
          <a:p>
            <a:fld id="{D62C69D4-999A-4703-994E-33A03F22E51C}"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219200" y="304800"/>
            <a:ext cx="7696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algn="just" fontAlgn="base">
              <a:spcBef>
                <a:spcPct val="0"/>
              </a:spcBef>
              <a:spcAft>
                <a:spcPct val="0"/>
              </a:spcAf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An investment of Rs. 1.10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is made for a variable speed drive at the beginning of the year, which is also the date of first operation. Savings expected over 4 years are Rs. 28,000, Rs. 35,000, Rs. 40,000 and Rs. 40,000 respectively. Find out the IRR of the project.</a:t>
            </a:r>
          </a:p>
        </p:txBody>
      </p:sp>
      <p:graphicFrame>
        <p:nvGraphicFramePr>
          <p:cNvPr id="4" name="Table 3"/>
          <p:cNvGraphicFramePr>
            <a:graphicFrameLocks noGrp="1"/>
          </p:cNvGraphicFramePr>
          <p:nvPr/>
        </p:nvGraphicFramePr>
        <p:xfrm>
          <a:off x="1143000" y="2895600"/>
          <a:ext cx="7239000" cy="3063240"/>
        </p:xfrm>
        <a:graphic>
          <a:graphicData uri="http://schemas.openxmlformats.org/drawingml/2006/table">
            <a:tbl>
              <a:tblPr/>
              <a:tblGrid>
                <a:gridCol w="7239000"/>
              </a:tblGrid>
              <a:tr h="3063240">
                <a:tc>
                  <a:txBody>
                    <a:bodyPr/>
                    <a:lstStyle/>
                    <a:p>
                      <a:pPr algn="just">
                        <a:spcAft>
                          <a:spcPts val="0"/>
                        </a:spcAft>
                      </a:pPr>
                      <a:endParaRPr lang="pt-BR" sz="1800" b="0" dirty="0" smtClean="0">
                        <a:latin typeface="Verdana" pitchFamily="34" charset="0"/>
                        <a:ea typeface="Verdana" pitchFamily="34" charset="0"/>
                        <a:cs typeface="Verdana" pitchFamily="34" charset="0"/>
                      </a:endParaRPr>
                    </a:p>
                    <a:p>
                      <a:pPr algn="just">
                        <a:spcAft>
                          <a:spcPts val="0"/>
                        </a:spcAft>
                      </a:pPr>
                      <a:r>
                        <a:rPr lang="pt-BR" sz="1800" b="0" dirty="0" smtClean="0">
                          <a:latin typeface="Verdana" pitchFamily="34" charset="0"/>
                          <a:ea typeface="Verdana" pitchFamily="34" charset="0"/>
                          <a:cs typeface="Verdana" pitchFamily="34" charset="0"/>
                        </a:rPr>
                        <a:t>1,10,000 = 28,000</a:t>
                      </a:r>
                      <a:r>
                        <a:rPr lang="pt-BR" sz="1800" b="0" dirty="0">
                          <a:latin typeface="Verdana" pitchFamily="34" charset="0"/>
                          <a:ea typeface="Verdana" pitchFamily="34" charset="0"/>
                          <a:cs typeface="Verdana" pitchFamily="34" charset="0"/>
                        </a:rPr>
                        <a:t>/(</a:t>
                      </a:r>
                      <a:r>
                        <a:rPr lang="pt-BR" sz="1800" b="0" dirty="0" smtClean="0">
                          <a:latin typeface="Verdana" pitchFamily="34" charset="0"/>
                          <a:ea typeface="Verdana" pitchFamily="34" charset="0"/>
                          <a:cs typeface="Verdana" pitchFamily="34" charset="0"/>
                        </a:rPr>
                        <a:t>1+r/100)+35,000</a:t>
                      </a:r>
                      <a:r>
                        <a:rPr lang="pt-BR" sz="1800" b="0" dirty="0">
                          <a:latin typeface="Verdana" pitchFamily="34" charset="0"/>
                          <a:ea typeface="Verdana" pitchFamily="34" charset="0"/>
                          <a:cs typeface="Verdana" pitchFamily="34" charset="0"/>
                        </a:rPr>
                        <a:t>/(</a:t>
                      </a:r>
                      <a:r>
                        <a:rPr lang="pt-BR" sz="1800" b="0" dirty="0" smtClean="0">
                          <a:latin typeface="Verdana" pitchFamily="34" charset="0"/>
                          <a:ea typeface="Verdana" pitchFamily="34" charset="0"/>
                          <a:cs typeface="Verdana" pitchFamily="34" charset="0"/>
                        </a:rPr>
                        <a:t>1+r/100)</a:t>
                      </a:r>
                      <a:r>
                        <a:rPr lang="pt-BR" sz="1800" b="0" baseline="30000" dirty="0" smtClean="0">
                          <a:latin typeface="Verdana" pitchFamily="34" charset="0"/>
                          <a:ea typeface="Verdana" pitchFamily="34" charset="0"/>
                          <a:cs typeface="Verdana" pitchFamily="34" charset="0"/>
                        </a:rPr>
                        <a:t>2</a:t>
                      </a:r>
                    </a:p>
                    <a:p>
                      <a:pPr algn="just">
                        <a:spcAft>
                          <a:spcPts val="0"/>
                        </a:spcAft>
                      </a:pPr>
                      <a:r>
                        <a:rPr lang="pt-BR" sz="1800" b="0" baseline="30000" dirty="0" smtClean="0">
                          <a:latin typeface="Verdana" pitchFamily="34" charset="0"/>
                          <a:ea typeface="Verdana" pitchFamily="34" charset="0"/>
                          <a:cs typeface="Verdana" pitchFamily="34" charset="0"/>
                        </a:rPr>
                        <a:t>                       </a:t>
                      </a:r>
                      <a:r>
                        <a:rPr lang="pt-BR" sz="1800" b="0" dirty="0" smtClean="0">
                          <a:latin typeface="Verdana" pitchFamily="34" charset="0"/>
                          <a:ea typeface="Verdana" pitchFamily="34" charset="0"/>
                          <a:cs typeface="Verdana" pitchFamily="34" charset="0"/>
                        </a:rPr>
                        <a:t>+40,000/(1+r/100)</a:t>
                      </a:r>
                      <a:r>
                        <a:rPr lang="pt-BR" sz="1800" b="0" baseline="30000" dirty="0" smtClean="0">
                          <a:latin typeface="Verdana" pitchFamily="34" charset="0"/>
                          <a:ea typeface="Verdana" pitchFamily="34" charset="0"/>
                          <a:cs typeface="Verdana" pitchFamily="34" charset="0"/>
                        </a:rPr>
                        <a:t>3</a:t>
                      </a:r>
                      <a:r>
                        <a:rPr lang="pt-BR" sz="1800" b="0" dirty="0" smtClean="0">
                          <a:latin typeface="Verdana" pitchFamily="34" charset="0"/>
                          <a:ea typeface="Verdana" pitchFamily="34" charset="0"/>
                          <a:cs typeface="Verdana" pitchFamily="34" charset="0"/>
                        </a:rPr>
                        <a:t> +  40,000/</a:t>
                      </a:r>
                      <a:r>
                        <a:rPr lang="en-US" sz="1800" b="0" dirty="0" smtClean="0">
                          <a:latin typeface="Verdana" pitchFamily="34" charset="0"/>
                          <a:ea typeface="Verdana" pitchFamily="34" charset="0"/>
                          <a:cs typeface="Verdana" pitchFamily="34" charset="0"/>
                        </a:rPr>
                        <a:t>(1+r/100)</a:t>
                      </a:r>
                      <a:r>
                        <a:rPr lang="en-US" sz="1800" b="0" baseline="30000" dirty="0" smtClean="0">
                          <a:latin typeface="Verdana" pitchFamily="34" charset="0"/>
                          <a:ea typeface="Verdana" pitchFamily="34" charset="0"/>
                          <a:cs typeface="Verdana" pitchFamily="34" charset="0"/>
                        </a:rPr>
                        <a:t>4</a:t>
                      </a:r>
                      <a:endParaRPr lang="en-IN" sz="1800" b="0" dirty="0">
                        <a:latin typeface="Verdana" pitchFamily="34" charset="0"/>
                        <a:ea typeface="Verdana" pitchFamily="34" charset="0"/>
                        <a:cs typeface="Verdana" pitchFamily="34" charset="0"/>
                      </a:endParaRPr>
                    </a:p>
                    <a:p>
                      <a:pPr algn="r">
                        <a:spcAft>
                          <a:spcPts val="0"/>
                        </a:spcAft>
                      </a:pPr>
                      <a:r>
                        <a:rPr lang="pt-BR" sz="1800" b="0" dirty="0">
                          <a:latin typeface="Verdana" pitchFamily="34" charset="0"/>
                          <a:ea typeface="Verdana" pitchFamily="34" charset="0"/>
                          <a:cs typeface="Verdana" pitchFamily="34" charset="0"/>
                        </a:rPr>
                        <a:t>	</a:t>
                      </a:r>
                      <a:r>
                        <a:rPr lang="pt-BR" sz="1800" b="0" dirty="0" smtClean="0">
                          <a:solidFill>
                            <a:srgbClr val="FF0000"/>
                          </a:solidFill>
                          <a:latin typeface="Verdana" pitchFamily="34" charset="0"/>
                          <a:ea typeface="Verdana" pitchFamily="34" charset="0"/>
                          <a:cs typeface="Verdana" pitchFamily="34" charset="0"/>
                        </a:rPr>
                        <a:t>                                                                                                                  </a:t>
                      </a:r>
                      <a:endParaRPr lang="en-IN" sz="1800" b="0" dirty="0">
                        <a:latin typeface="Verdana" pitchFamily="34" charset="0"/>
                        <a:ea typeface="Verdana" pitchFamily="34" charset="0"/>
                        <a:cs typeface="Verdana" pitchFamily="34" charset="0"/>
                      </a:endParaRPr>
                    </a:p>
                    <a:p>
                      <a:pPr>
                        <a:spcAft>
                          <a:spcPts val="0"/>
                        </a:spcAft>
                      </a:pPr>
                      <a:r>
                        <a:rPr lang="pt-BR" sz="1800" b="0" dirty="0">
                          <a:latin typeface="Verdana" pitchFamily="34" charset="0"/>
                          <a:ea typeface="Verdana" pitchFamily="34" charset="0"/>
                          <a:cs typeface="Verdana" pitchFamily="34" charset="0"/>
                        </a:rPr>
                        <a:t>IRR     </a:t>
                      </a:r>
                      <a:r>
                        <a:rPr lang="pt-BR" sz="1800" b="0" dirty="0" smtClean="0">
                          <a:latin typeface="Verdana" pitchFamily="34" charset="0"/>
                          <a:ea typeface="Verdana" pitchFamily="34" charset="0"/>
                          <a:cs typeface="Verdana" pitchFamily="34" charset="0"/>
                        </a:rPr>
                        <a:t>= </a:t>
                      </a:r>
                      <a:r>
                        <a:rPr lang="pt-BR" sz="1800" b="0" dirty="0">
                          <a:latin typeface="Verdana" pitchFamily="34" charset="0"/>
                          <a:ea typeface="Verdana" pitchFamily="34" charset="0"/>
                          <a:cs typeface="Verdana" pitchFamily="34" charset="0"/>
                        </a:rPr>
                        <a:t>11 % (app)                                   </a:t>
                      </a:r>
                      <a:endParaRPr lang="en-IN" sz="1800" b="0" dirty="0">
                        <a:latin typeface="Verdana" pitchFamily="34" charset="0"/>
                        <a:ea typeface="Verdana" pitchFamily="34" charset="0"/>
                        <a:cs typeface="Verdana" pitchFamily="34" charset="0"/>
                      </a:endParaRPr>
                    </a:p>
                    <a:p>
                      <a:pPr algn="ctr">
                        <a:spcAft>
                          <a:spcPts val="0"/>
                        </a:spcAft>
                      </a:pPr>
                      <a:r>
                        <a:rPr lang="pt-BR" sz="1800" b="1" dirty="0">
                          <a:solidFill>
                            <a:srgbClr val="FF0000"/>
                          </a:solidFill>
                          <a:latin typeface="Verdana" pitchFamily="34" charset="0"/>
                          <a:ea typeface="Verdana" pitchFamily="34" charset="0"/>
                          <a:cs typeface="Verdana" pitchFamily="34" charset="0"/>
                        </a:rPr>
                        <a:t>                                                                                                                    </a:t>
                      </a:r>
                      <a:endParaRPr lang="en-IN" sz="1800" dirty="0">
                        <a:latin typeface="Verdana" pitchFamily="34" charset="0"/>
                        <a:ea typeface="Verdana" pitchFamily="34" charset="0"/>
                        <a:cs typeface="Verdana" pitchFamily="34" charset="0"/>
                      </a:endParaRPr>
                    </a:p>
                    <a:p>
                      <a:pPr algn="r">
                        <a:spcAft>
                          <a:spcPts val="0"/>
                        </a:spcAft>
                      </a:pPr>
                      <a:r>
                        <a:rPr lang="pt-BR" sz="1800" b="1" dirty="0">
                          <a:solidFill>
                            <a:srgbClr val="FF0000"/>
                          </a:solidFill>
                          <a:latin typeface="Verdana" pitchFamily="34" charset="0"/>
                          <a:ea typeface="Verdana" pitchFamily="34" charset="0"/>
                          <a:cs typeface="Verdana" pitchFamily="34" charset="0"/>
                        </a:rPr>
                        <a:t> </a:t>
                      </a:r>
                      <a:endParaRPr lang="en-IN" sz="1800" dirty="0">
                        <a:latin typeface="Verdana" pitchFamily="34" charset="0"/>
                        <a:ea typeface="Verdana" pitchFamily="34" charset="0"/>
                        <a:cs typeface="Verdana"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Date Placeholder 4"/>
          <p:cNvSpPr>
            <a:spLocks noGrp="1"/>
          </p:cNvSpPr>
          <p:nvPr>
            <p:ph type="dt" sz="half" idx="10"/>
          </p:nvPr>
        </p:nvSpPr>
        <p:spPr/>
        <p:txBody>
          <a:bodyPr/>
          <a:lstStyle/>
          <a:p>
            <a:fld id="{25FE9622-EDEE-48AB-837E-753D372F40F9}"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295400" y="685800"/>
            <a:ext cx="7086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74663" algn="l"/>
              </a:tabLs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Calculate the Net Present Value of a project at a discount rate of 16% with an investment of Rs 50,000 at the beginning of the first year, and savings of Rs 15,000, Rs. 18,000 and  Rs. 20,000 respectively at the end of the first, second  and third year.</a:t>
            </a:r>
          </a:p>
          <a:p>
            <a:pPr marL="0" marR="0" lvl="0" indent="0" algn="just" defTabSz="914400" rtl="0" eaLnBrk="0" fontAlgn="base" latinLnBrk="0" hangingPunct="0">
              <a:lnSpc>
                <a:spcPct val="100000"/>
              </a:lnSpc>
              <a:spcBef>
                <a:spcPct val="0"/>
              </a:spcBef>
              <a:spcAft>
                <a:spcPct val="0"/>
              </a:spcAft>
              <a:buClrTx/>
              <a:buSzTx/>
              <a:buFontTx/>
              <a:buNone/>
              <a:tabLst>
                <a:tab pos="474663" algn="l"/>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3" name="Date Placeholder 2"/>
          <p:cNvSpPr>
            <a:spLocks noGrp="1"/>
          </p:cNvSpPr>
          <p:nvPr>
            <p:ph type="dt" sz="half" idx="10"/>
          </p:nvPr>
        </p:nvSpPr>
        <p:spPr/>
        <p:txBody>
          <a:bodyPr/>
          <a:lstStyle/>
          <a:p>
            <a:fld id="{EFFAF92F-8963-4F4E-8E07-9E699E1BA6B5}"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295400" y="3124200"/>
          <a:ext cx="7391400" cy="2520062"/>
        </p:xfrm>
        <a:graphic>
          <a:graphicData uri="http://schemas.openxmlformats.org/drawingml/2006/table">
            <a:tbl>
              <a:tblPr/>
              <a:tblGrid>
                <a:gridCol w="7391400"/>
              </a:tblGrid>
              <a:tr h="303707">
                <a:tc>
                  <a:txBody>
                    <a:bodyPr/>
                    <a:lstStyle/>
                    <a:p>
                      <a:pPr algn="just">
                        <a:spcAft>
                          <a:spcPts val="0"/>
                        </a:spcAft>
                      </a:pPr>
                      <a:endParaRPr lang="en-IN" sz="1800" b="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r h="849675">
                <a:tc>
                  <a:txBody>
                    <a:bodyPr/>
                    <a:lstStyle/>
                    <a:p>
                      <a:pPr algn="just">
                        <a:lnSpc>
                          <a:spcPct val="150000"/>
                        </a:lnSpc>
                        <a:spcAft>
                          <a:spcPts val="0"/>
                        </a:spcAft>
                        <a:tabLst>
                          <a:tab pos="474980" algn="l"/>
                        </a:tabLst>
                      </a:pPr>
                      <a:r>
                        <a:rPr lang="en-US" sz="1800" b="0" dirty="0" smtClean="0">
                          <a:latin typeface="Verdana" pitchFamily="34" charset="0"/>
                          <a:ea typeface="Verdana" pitchFamily="34" charset="0"/>
                          <a:cs typeface="Verdana" pitchFamily="34" charset="0"/>
                        </a:rPr>
                        <a:t>NPV=-50,000</a:t>
                      </a:r>
                      <a:r>
                        <a:rPr lang="en-US" sz="1800" b="0" dirty="0">
                          <a:latin typeface="Verdana" pitchFamily="34" charset="0"/>
                          <a:ea typeface="Verdana" pitchFamily="34" charset="0"/>
                          <a:cs typeface="Verdana" pitchFamily="34" charset="0"/>
                        </a:rPr>
                        <a:t>+(15000/1.16)+18000/(1.16x1.16</a:t>
                      </a:r>
                      <a:r>
                        <a:rPr lang="en-US" sz="1800" b="0" dirty="0" smtClean="0">
                          <a:latin typeface="Verdana" pitchFamily="34" charset="0"/>
                          <a:ea typeface="Verdana" pitchFamily="34" charset="0"/>
                          <a:cs typeface="Verdana" pitchFamily="34" charset="0"/>
                        </a:rPr>
                        <a:t>)+</a:t>
                      </a:r>
                    </a:p>
                    <a:p>
                      <a:pPr algn="just">
                        <a:lnSpc>
                          <a:spcPct val="150000"/>
                        </a:lnSpc>
                        <a:spcAft>
                          <a:spcPts val="0"/>
                        </a:spcAft>
                        <a:tabLst>
                          <a:tab pos="474980" algn="l"/>
                        </a:tabLst>
                      </a:pPr>
                      <a:r>
                        <a:rPr lang="en-US" sz="1800" b="0" dirty="0" smtClean="0">
                          <a:latin typeface="Verdana" pitchFamily="34" charset="0"/>
                          <a:ea typeface="Verdana" pitchFamily="34" charset="0"/>
                          <a:cs typeface="Verdana" pitchFamily="34" charset="0"/>
                        </a:rPr>
                        <a:t>         (</a:t>
                      </a:r>
                      <a:r>
                        <a:rPr lang="en-US" sz="1800" b="0" dirty="0">
                          <a:latin typeface="Verdana" pitchFamily="34" charset="0"/>
                          <a:ea typeface="Verdana" pitchFamily="34" charset="0"/>
                          <a:cs typeface="Verdana" pitchFamily="34" charset="0"/>
                        </a:rPr>
                        <a:t>20000/(1.16x1.16x1.16))</a:t>
                      </a: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r h="455560">
                <a:tc>
                  <a:txBody>
                    <a:bodyPr/>
                    <a:lstStyle/>
                    <a:p>
                      <a:pPr algn="l">
                        <a:lnSpc>
                          <a:spcPct val="150000"/>
                        </a:lnSpc>
                        <a:spcAft>
                          <a:spcPts val="0"/>
                        </a:spcAft>
                        <a:tabLst>
                          <a:tab pos="474980" algn="l"/>
                        </a:tabLst>
                      </a:pPr>
                      <a:r>
                        <a:rPr lang="en-US" sz="1800" b="0" dirty="0">
                          <a:latin typeface="Verdana" pitchFamily="34" charset="0"/>
                          <a:ea typeface="Verdana" pitchFamily="34" charset="0"/>
                          <a:cs typeface="Verdana" pitchFamily="34" charset="0"/>
                        </a:rPr>
                        <a:t>        </a:t>
                      </a: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r h="455560">
                <a:tc>
                  <a:txBody>
                    <a:bodyPr/>
                    <a:lstStyle/>
                    <a:p>
                      <a:pPr algn="l">
                        <a:lnSpc>
                          <a:spcPct val="150000"/>
                        </a:lnSpc>
                        <a:spcAft>
                          <a:spcPts val="0"/>
                        </a:spcAft>
                        <a:tabLst>
                          <a:tab pos="474980" algn="l"/>
                        </a:tabLst>
                      </a:pPr>
                      <a:r>
                        <a:rPr lang="en-US" sz="1800" b="0" dirty="0">
                          <a:latin typeface="Verdana" pitchFamily="34" charset="0"/>
                          <a:ea typeface="Verdana" pitchFamily="34" charset="0"/>
                          <a:cs typeface="Verdana" pitchFamily="34" charset="0"/>
                        </a:rPr>
                        <a:t>       </a:t>
                      </a:r>
                      <a:r>
                        <a:rPr lang="en-US" sz="1800" b="0" dirty="0" smtClean="0">
                          <a:latin typeface="Verdana" pitchFamily="34" charset="0"/>
                          <a:ea typeface="Verdana" pitchFamily="34" charset="0"/>
                          <a:cs typeface="Verdana" pitchFamily="34" charset="0"/>
                        </a:rPr>
                        <a:t>= </a:t>
                      </a:r>
                      <a:r>
                        <a:rPr lang="en-US" sz="1800" b="0" dirty="0">
                          <a:latin typeface="Verdana" pitchFamily="34" charset="0"/>
                          <a:ea typeface="Verdana" pitchFamily="34" charset="0"/>
                          <a:cs typeface="Verdana" pitchFamily="34" charset="0"/>
                        </a:rPr>
                        <a:t>-50,000 + 12931 + 13377 + 12813</a:t>
                      </a: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r h="455560">
                <a:tc>
                  <a:txBody>
                    <a:bodyPr/>
                    <a:lstStyle/>
                    <a:p>
                      <a:pPr algn="l">
                        <a:lnSpc>
                          <a:spcPct val="150000"/>
                        </a:lnSpc>
                        <a:spcAft>
                          <a:spcPts val="0"/>
                        </a:spcAft>
                        <a:tabLst>
                          <a:tab pos="474980" algn="l"/>
                        </a:tabLst>
                      </a:pPr>
                      <a:r>
                        <a:rPr lang="en-US" sz="1800" b="0" dirty="0">
                          <a:latin typeface="Verdana" pitchFamily="34" charset="0"/>
                          <a:ea typeface="Verdana" pitchFamily="34" charset="0"/>
                          <a:cs typeface="Verdana" pitchFamily="34" charset="0"/>
                        </a:rPr>
                        <a:t>       </a:t>
                      </a:r>
                      <a:r>
                        <a:rPr lang="en-US" sz="1800" b="0" dirty="0" smtClean="0">
                          <a:latin typeface="Verdana" pitchFamily="34" charset="0"/>
                          <a:ea typeface="Verdana" pitchFamily="34" charset="0"/>
                          <a:cs typeface="Verdana" pitchFamily="34" charset="0"/>
                        </a:rPr>
                        <a:t>=  </a:t>
                      </a:r>
                      <a:r>
                        <a:rPr lang="en-US" sz="1800" b="0" dirty="0">
                          <a:latin typeface="Verdana" pitchFamily="34" charset="0"/>
                          <a:ea typeface="Verdana" pitchFamily="34" charset="0"/>
                          <a:cs typeface="Verdana" pitchFamily="34" charset="0"/>
                        </a:rPr>
                        <a:t>(- 10879)</a:t>
                      </a:r>
                      <a:endParaRPr lang="en-IN" sz="1800" b="0" dirty="0">
                        <a:latin typeface="Verdana" pitchFamily="34" charset="0"/>
                        <a:ea typeface="Verdana" pitchFamily="34" charset="0"/>
                        <a:cs typeface="Verdana" pitchFamily="34" charset="0"/>
                      </a:endParaRPr>
                    </a:p>
                  </a:txBody>
                  <a:tcPr marL="68580" marR="68580" marT="0" marB="0">
                    <a:lnL>
                      <a:noFill/>
                    </a:lnL>
                    <a:lnR>
                      <a:noFill/>
                    </a:lnR>
                    <a:lnT>
                      <a:noFill/>
                    </a:lnT>
                    <a:lnB>
                      <a:noFill/>
                    </a:lnB>
                  </a:tcPr>
                </a:tc>
              </a:tr>
            </a:tbl>
          </a:graphicData>
        </a:graphic>
      </p:graphicFrame>
      <p:sp>
        <p:nvSpPr>
          <p:cNvPr id="26625" name="Rectangle 1"/>
          <p:cNvSpPr>
            <a:spLocks noChangeArrowheads="1"/>
          </p:cNvSpPr>
          <p:nvPr/>
        </p:nvSpPr>
        <p:spPr bwMode="auto">
          <a:xfrm>
            <a:off x="1295400" y="685800"/>
            <a:ext cx="7086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74663" algn="l"/>
              </a:tabLs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Calculate the Net Present Value of a project at a discount rate of 16% with an investment of Rs 50,000 at the beginning of the first year, and savings of Rs 15,000, Rs. 18,000 and  Rs. 20,000 respectively at the end of the first, second  and third year.</a:t>
            </a:r>
          </a:p>
          <a:p>
            <a:pPr marL="0" marR="0" lvl="0" indent="0" algn="just" defTabSz="914400" rtl="0" eaLnBrk="0" fontAlgn="base" latinLnBrk="0" hangingPunct="0">
              <a:lnSpc>
                <a:spcPct val="100000"/>
              </a:lnSpc>
              <a:spcBef>
                <a:spcPct val="0"/>
              </a:spcBef>
              <a:spcAft>
                <a:spcPct val="0"/>
              </a:spcAft>
              <a:buClrTx/>
              <a:buSzTx/>
              <a:buFontTx/>
              <a:buNone/>
              <a:tabLst>
                <a:tab pos="474663" algn="l"/>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4" name="Date Placeholder 3"/>
          <p:cNvSpPr>
            <a:spLocks noGrp="1"/>
          </p:cNvSpPr>
          <p:nvPr>
            <p:ph type="dt" sz="half" idx="10"/>
          </p:nvPr>
        </p:nvSpPr>
        <p:spPr/>
        <p:txBody>
          <a:bodyPr/>
          <a:lstStyle/>
          <a:p>
            <a:fld id="{539E3A42-F1BD-411A-8670-1C91B3E48574}"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295400" y="381000"/>
            <a:ext cx="7239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57200" algn="l"/>
                <a:tab pos="474663" algn="l"/>
              </a:tabLs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tab pos="457200" algn="l"/>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 pressure reducing valve is proposed to be replaced by a steam turbine. The investment required is Rs.40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Additional maintenance and operating costs for the turbine is expected to be Rs. 1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per annum. If the annual savings is Rs.9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calculate the payback period and Return on Investment.</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lang="en-US"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lang="en-US" dirty="0" smtClean="0">
                <a:latin typeface="Verdana" pitchFamily="34" charset="0"/>
                <a:ea typeface="Verdana" pitchFamily="34" charset="0"/>
                <a:cs typeface="Verdana" pitchFamily="34" charset="0"/>
              </a:rPr>
              <a:t>	</a:t>
            </a: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3" name="Date Placeholder 2"/>
          <p:cNvSpPr>
            <a:spLocks noGrp="1"/>
          </p:cNvSpPr>
          <p:nvPr>
            <p:ph type="dt" sz="half" idx="10"/>
          </p:nvPr>
        </p:nvSpPr>
        <p:spPr/>
        <p:txBody>
          <a:bodyPr/>
          <a:lstStyle/>
          <a:p>
            <a:fld id="{A3FF3847-A1DF-4813-90B4-808E3C37EB4E}"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295400" y="381000"/>
            <a:ext cx="7239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457200" algn="l"/>
                <a:tab pos="474663" algn="l"/>
              </a:tabLs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tab pos="457200" algn="l"/>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 pressure reducing valve is proposed to be replaced by a steam turbine. The investment required is Rs.40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Additional maintenance and operating costs for the turbine is expected to be Rs. 1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per annum. If the annual savings is Rs.9 </a:t>
            </a:r>
            <a:r>
              <a:rPr kumimoji="0" lang="en-US"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calculate the payback period and Return on Investment.</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lang="en-US"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lang="en-US" dirty="0" smtClean="0">
                <a:latin typeface="Verdana" pitchFamily="34" charset="0"/>
                <a:ea typeface="Verdana" pitchFamily="34" charset="0"/>
                <a:cs typeface="Verdana" pitchFamily="34" charset="0"/>
              </a:rPr>
              <a:t>	</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Payback period    =  40/(9 –1)</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lang="en-US" dirty="0" smtClean="0">
                <a:latin typeface="Verdana" pitchFamily="34" charset="0"/>
                <a:ea typeface="Verdana" pitchFamily="34" charset="0"/>
                <a:cs typeface="Verdana" pitchFamily="34" charset="0"/>
              </a:rPr>
              <a:t>				         </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5 years</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lang="en-US"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lang="en-US"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Return on Investment	= (9-1)/40</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lang="en-US" dirty="0" smtClean="0">
                <a:latin typeface="Verdana" pitchFamily="34" charset="0"/>
                <a:ea typeface="Verdana" pitchFamily="34" charset="0"/>
                <a:cs typeface="Verdana" pitchFamily="34" charset="0"/>
              </a:rPr>
              <a:t>					           </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t>
            </a:r>
            <a:r>
              <a:rPr kumimoji="0" lang="en-US" b="0" i="0" u="none" strike="noStrike" cap="none" normalizeH="0" dirty="0" smtClean="0">
                <a:ln>
                  <a:noFill/>
                </a:ln>
                <a:solidFill>
                  <a:schemeClr val="tx1"/>
                </a:solidFill>
                <a:effectLst/>
                <a:latin typeface="Verdana" pitchFamily="34" charset="0"/>
                <a:ea typeface="Verdana" pitchFamily="34" charset="0"/>
                <a:cs typeface="Verdana" pitchFamily="34" charset="0"/>
              </a:rPr>
              <a:t> </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1/5</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20 %</a:t>
            </a:r>
          </a:p>
          <a:p>
            <a:pPr marL="0" marR="0" lvl="0" indent="0" algn="l" defTabSz="914400" rtl="0" eaLnBrk="0" fontAlgn="base" latinLnBrk="0" hangingPunct="0">
              <a:lnSpc>
                <a:spcPct val="100000"/>
              </a:lnSpc>
              <a:spcBef>
                <a:spcPct val="0"/>
              </a:spcBef>
              <a:spcAft>
                <a:spcPct val="0"/>
              </a:spcAft>
              <a:buClrTx/>
              <a:buSzTx/>
              <a:buFontTx/>
              <a:buNone/>
              <a:tabLst>
                <a:tab pos="457200" algn="l"/>
                <a:tab pos="474663" algn="l"/>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graphicFrame>
        <p:nvGraphicFramePr>
          <p:cNvPr id="28674" name="Object 2"/>
          <p:cNvGraphicFramePr>
            <a:graphicFrameLocks noChangeAspect="1"/>
          </p:cNvGraphicFramePr>
          <p:nvPr/>
        </p:nvGraphicFramePr>
        <p:xfrm>
          <a:off x="2133600" y="4495800"/>
          <a:ext cx="4329111" cy="685800"/>
        </p:xfrm>
        <a:graphic>
          <a:graphicData uri="http://schemas.openxmlformats.org/presentationml/2006/ole">
            <p:oleObj spid="_x0000_s57346" name="Equation" r:id="rId3" imgW="2108160" imgH="419040" progId="">
              <p:embed/>
            </p:oleObj>
          </a:graphicData>
        </a:graphic>
      </p:graphicFrame>
      <p:graphicFrame>
        <p:nvGraphicFramePr>
          <p:cNvPr id="28675" name="Object 3"/>
          <p:cNvGraphicFramePr>
            <a:graphicFrameLocks noChangeAspect="1"/>
          </p:cNvGraphicFramePr>
          <p:nvPr/>
        </p:nvGraphicFramePr>
        <p:xfrm>
          <a:off x="1752599" y="2438400"/>
          <a:ext cx="6019801" cy="762000"/>
        </p:xfrm>
        <a:graphic>
          <a:graphicData uri="http://schemas.openxmlformats.org/presentationml/2006/ole">
            <p:oleObj spid="_x0000_s57347" name="Equation" r:id="rId4" imgW="3390840" imgH="419040" progId="">
              <p:embed/>
            </p:oleObj>
          </a:graphicData>
        </a:graphic>
      </p:graphicFrame>
      <p:sp>
        <p:nvSpPr>
          <p:cNvPr id="5" name="Date Placeholder 4"/>
          <p:cNvSpPr>
            <a:spLocks noGrp="1"/>
          </p:cNvSpPr>
          <p:nvPr>
            <p:ph type="dt" sz="half" idx="10"/>
          </p:nvPr>
        </p:nvSpPr>
        <p:spPr/>
        <p:txBody>
          <a:bodyPr/>
          <a:lstStyle/>
          <a:p>
            <a:fld id="{98E18AA4-C4C5-4036-A768-6B96B7C830FD}"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3000" y="2209800"/>
          <a:ext cx="7391401" cy="548640"/>
        </p:xfrm>
        <a:graphic>
          <a:graphicData uri="http://schemas.openxmlformats.org/drawingml/2006/table">
            <a:tbl>
              <a:tblPr/>
              <a:tblGrid>
                <a:gridCol w="1371600"/>
                <a:gridCol w="1227574"/>
                <a:gridCol w="1039629"/>
                <a:gridCol w="1250866"/>
                <a:gridCol w="1250866"/>
                <a:gridCol w="1250866"/>
              </a:tblGrid>
              <a:tr h="0">
                <a:tc>
                  <a:txBody>
                    <a:bodyPr/>
                    <a:lstStyle/>
                    <a:p>
                      <a:pPr>
                        <a:spcAft>
                          <a:spcPts val="0"/>
                        </a:spcAft>
                      </a:pPr>
                      <a:r>
                        <a:rPr lang="en-US" sz="1800" dirty="0">
                          <a:latin typeface="Verdana" pitchFamily="34" charset="0"/>
                          <a:ea typeface="Verdana" pitchFamily="34" charset="0"/>
                          <a:cs typeface="Verdana" pitchFamily="34" charset="0"/>
                        </a:rPr>
                        <a:t>YEAR</a:t>
                      </a:r>
                      <a:endParaRPr lang="en-IN" sz="1800" dirty="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0</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1</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2</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3</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4</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US" sz="1800">
                          <a:latin typeface="Verdana" pitchFamily="34" charset="0"/>
                          <a:ea typeface="Verdana" pitchFamily="34" charset="0"/>
                          <a:cs typeface="Verdana" pitchFamily="34" charset="0"/>
                        </a:rPr>
                        <a:t>Cash flow</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Verdana" pitchFamily="34" charset="0"/>
                          <a:ea typeface="Verdana" pitchFamily="34" charset="0"/>
                          <a:cs typeface="Verdana" pitchFamily="34" charset="0"/>
                        </a:rPr>
                        <a:t> -18,000</a:t>
                      </a:r>
                      <a:endParaRPr lang="en-IN" sz="1800" dirty="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-5,000</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10,000</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10,000</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Verdana" pitchFamily="34" charset="0"/>
                          <a:ea typeface="Verdana" pitchFamily="34" charset="0"/>
                          <a:cs typeface="Verdana" pitchFamily="34" charset="0"/>
                        </a:rPr>
                        <a:t>10,000</a:t>
                      </a:r>
                      <a:endParaRPr lang="en-IN" sz="1800" dirty="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1295400" y="457200"/>
            <a:ext cx="7467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following are the cash flows for a simple insulation up gradation project.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 Calculate the NPV if the cost of capital or discount rate is 8%</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b) Calculate the IRR</a:t>
            </a:r>
          </a:p>
        </p:txBody>
      </p:sp>
      <p:sp>
        <p:nvSpPr>
          <p:cNvPr id="4" name="Date Placeholder 3"/>
          <p:cNvSpPr>
            <a:spLocks noGrp="1"/>
          </p:cNvSpPr>
          <p:nvPr>
            <p:ph type="dt" sz="half" idx="10"/>
          </p:nvPr>
        </p:nvSpPr>
        <p:spPr/>
        <p:txBody>
          <a:bodyPr/>
          <a:lstStyle/>
          <a:p>
            <a:fld id="{0B689E83-64CF-4667-A08A-2F62417572E5}"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3000" y="2209800"/>
          <a:ext cx="7391401" cy="548640"/>
        </p:xfrm>
        <a:graphic>
          <a:graphicData uri="http://schemas.openxmlformats.org/drawingml/2006/table">
            <a:tbl>
              <a:tblPr/>
              <a:tblGrid>
                <a:gridCol w="1371600"/>
                <a:gridCol w="1227574"/>
                <a:gridCol w="1039629"/>
                <a:gridCol w="1250866"/>
                <a:gridCol w="1250866"/>
                <a:gridCol w="1250866"/>
              </a:tblGrid>
              <a:tr h="0">
                <a:tc>
                  <a:txBody>
                    <a:bodyPr/>
                    <a:lstStyle/>
                    <a:p>
                      <a:pPr>
                        <a:spcAft>
                          <a:spcPts val="0"/>
                        </a:spcAft>
                      </a:pPr>
                      <a:r>
                        <a:rPr lang="en-US" sz="1800" dirty="0">
                          <a:latin typeface="Verdana" pitchFamily="34" charset="0"/>
                          <a:ea typeface="Verdana" pitchFamily="34" charset="0"/>
                          <a:cs typeface="Verdana" pitchFamily="34" charset="0"/>
                        </a:rPr>
                        <a:t>YEAR</a:t>
                      </a:r>
                      <a:endParaRPr lang="en-IN" sz="1800" dirty="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0</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1</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2</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3</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4</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US" sz="1800">
                          <a:latin typeface="Verdana" pitchFamily="34" charset="0"/>
                          <a:ea typeface="Verdana" pitchFamily="34" charset="0"/>
                          <a:cs typeface="Verdana" pitchFamily="34" charset="0"/>
                        </a:rPr>
                        <a:t>Cash flow</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Verdana" pitchFamily="34" charset="0"/>
                          <a:ea typeface="Verdana" pitchFamily="34" charset="0"/>
                          <a:cs typeface="Verdana" pitchFamily="34" charset="0"/>
                        </a:rPr>
                        <a:t> -18,000</a:t>
                      </a:r>
                      <a:endParaRPr lang="en-IN" sz="1800" dirty="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-5,000</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10,000</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latin typeface="Verdana" pitchFamily="34" charset="0"/>
                          <a:ea typeface="Verdana" pitchFamily="34" charset="0"/>
                          <a:cs typeface="Verdana" pitchFamily="34" charset="0"/>
                        </a:rPr>
                        <a:t>10,000</a:t>
                      </a:r>
                      <a:endParaRPr lang="en-IN" sz="180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Verdana" pitchFamily="34" charset="0"/>
                          <a:ea typeface="Verdana" pitchFamily="34" charset="0"/>
                          <a:cs typeface="Verdana" pitchFamily="34" charset="0"/>
                        </a:rPr>
                        <a:t>10,000</a:t>
                      </a:r>
                      <a:endParaRPr lang="en-IN" sz="1800" dirty="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697" name="Rectangle 1"/>
          <p:cNvSpPr>
            <a:spLocks noChangeArrowheads="1"/>
          </p:cNvSpPr>
          <p:nvPr/>
        </p:nvSpPr>
        <p:spPr bwMode="auto">
          <a:xfrm>
            <a:off x="1295400" y="457200"/>
            <a:ext cx="7467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following are the cash flows for a simple insulation up gradation project.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 Calculate the NPV if the cost of capital or discount rate is 8%</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b) Calculate the IRR</a:t>
            </a:r>
          </a:p>
        </p:txBody>
      </p:sp>
      <p:sp>
        <p:nvSpPr>
          <p:cNvPr id="29698" name="Rectangle 2"/>
          <p:cNvSpPr>
            <a:spLocks noChangeArrowheads="1"/>
          </p:cNvSpPr>
          <p:nvPr/>
        </p:nvSpPr>
        <p:spPr bwMode="auto">
          <a:xfrm>
            <a:off x="914400" y="3657600"/>
            <a:ext cx="82296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NPV</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-18,000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5,000</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10,000</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10,000</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10,000</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(1.08)</a:t>
            </a:r>
            <a:r>
              <a:rPr kumimoji="0" lang="en-US"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1</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1.08</a:t>
            </a:r>
            <a:r>
              <a:rPr kumimoji="0" lang="en-US"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2</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1.08</a:t>
            </a:r>
            <a:r>
              <a:rPr kumimoji="0" lang="en-US"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3</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1.08</a:t>
            </a:r>
            <a:r>
              <a:rPr kumimoji="0" lang="en-US"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4</a:t>
            </a:r>
          </a:p>
          <a:p>
            <a:pPr lvl="0" indent="457200" eaLnBrk="0" fontAlgn="base" hangingPunct="0">
              <a:spcBef>
                <a:spcPct val="0"/>
              </a:spcBef>
              <a:spcAft>
                <a:spcPct val="0"/>
              </a:spcAft>
            </a:pPr>
            <a:r>
              <a:rPr lang="en-US" dirty="0" smtClean="0">
                <a:latin typeface="Verdana" pitchFamily="34" charset="0"/>
                <a:ea typeface="Verdana" pitchFamily="34" charset="0"/>
                <a:cs typeface="Verdana" pitchFamily="34" charset="0"/>
              </a:rPr>
              <a:t>       = </a:t>
            </a:r>
            <a:r>
              <a:rPr lang="en-US" b="1" u="sng" dirty="0" smtClean="0">
                <a:latin typeface="Verdana" pitchFamily="34" charset="0"/>
                <a:ea typeface="Verdana" pitchFamily="34" charset="0"/>
                <a:cs typeface="Verdana" pitchFamily="34" charset="0"/>
              </a:rPr>
              <a:t>1,232 </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r>
            <a:b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b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0     </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-18,000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5,000</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10,000</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10,000</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10,000</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(1+k)</a:t>
            </a:r>
            <a:r>
              <a:rPr kumimoji="0" lang="en-US"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1</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(1+k)</a:t>
            </a:r>
            <a:r>
              <a:rPr kumimoji="0" lang="en-US"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2</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(1+k)</a:t>
            </a:r>
            <a:r>
              <a:rPr kumimoji="0" lang="en-US"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3</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(1+k)</a:t>
            </a:r>
            <a:r>
              <a:rPr kumimoji="0" lang="en-US" b="0" i="0" u="none" strike="noStrike" cap="none" normalizeH="0" baseline="30000" dirty="0" smtClean="0">
                <a:ln>
                  <a:noFill/>
                </a:ln>
                <a:solidFill>
                  <a:schemeClr val="tx1"/>
                </a:solidFill>
                <a:effectLst/>
                <a:latin typeface="Verdana" pitchFamily="34" charset="0"/>
                <a:ea typeface="Verdana" pitchFamily="34" charset="0"/>
                <a:cs typeface="Verdana" pitchFamily="34" charset="0"/>
              </a:rPr>
              <a:t>4</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r>
            <a:b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b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IRR</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t>
            </a:r>
            <a:r>
              <a:rPr kumimoji="0" lang="en-US" b="0" i="0" u="sng" strike="noStrike" cap="none" normalizeH="0" baseline="0" dirty="0" smtClean="0">
                <a:ln>
                  <a:noFill/>
                </a:ln>
                <a:solidFill>
                  <a:schemeClr val="tx1"/>
                </a:solidFill>
                <a:effectLst/>
                <a:latin typeface="Verdana" pitchFamily="34" charset="0"/>
                <a:ea typeface="Verdana" pitchFamily="34" charset="0"/>
                <a:cs typeface="Verdana" pitchFamily="34" charset="0"/>
              </a:rPr>
              <a:t>10. %</a:t>
            </a: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5" name="Date Placeholder 4"/>
          <p:cNvSpPr>
            <a:spLocks noGrp="1"/>
          </p:cNvSpPr>
          <p:nvPr>
            <p:ph type="dt" sz="half" idx="10"/>
          </p:nvPr>
        </p:nvSpPr>
        <p:spPr/>
        <p:txBody>
          <a:bodyPr/>
          <a:lstStyle/>
          <a:p>
            <a:fld id="{D4059EAF-45E3-4343-A8F7-155491D43D7A}"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533400"/>
            <a:ext cx="7162800" cy="2031325"/>
          </a:xfrm>
          <a:prstGeom prst="rect">
            <a:avLst/>
          </a:prstGeom>
        </p:spPr>
        <p:txBody>
          <a:bodyPr wrap="square">
            <a:spAutoFit/>
          </a:bodyPr>
          <a:lstStyle/>
          <a:p>
            <a:pPr algn="just"/>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algn="just"/>
            <a:r>
              <a:rPr lang="en-US" dirty="0" smtClean="0">
                <a:latin typeface="Verdana" pitchFamily="34" charset="0"/>
                <a:ea typeface="Verdana" pitchFamily="34" charset="0"/>
                <a:cs typeface="Verdana" pitchFamily="34" charset="0"/>
              </a:rPr>
              <a:t>An energy saving proposal involves an investment of Rs. 25 </a:t>
            </a:r>
            <a:r>
              <a:rPr lang="en-US" dirty="0" err="1" smtClean="0">
                <a:latin typeface="Verdana" pitchFamily="34" charset="0"/>
                <a:ea typeface="Verdana" pitchFamily="34" charset="0"/>
                <a:cs typeface="Verdana" pitchFamily="34" charset="0"/>
              </a:rPr>
              <a:t>lakhs</a:t>
            </a:r>
            <a:r>
              <a:rPr lang="en-US" dirty="0" smtClean="0">
                <a:latin typeface="Verdana" pitchFamily="34" charset="0"/>
                <a:ea typeface="Verdana" pitchFamily="34" charset="0"/>
                <a:cs typeface="Verdana" pitchFamily="34" charset="0"/>
              </a:rPr>
              <a:t> in an industry and is expected to yield an average annual net saving of Rs. 5 </a:t>
            </a:r>
            <a:r>
              <a:rPr lang="en-US" dirty="0" err="1" smtClean="0">
                <a:latin typeface="Verdana" pitchFamily="34" charset="0"/>
                <a:ea typeface="Verdana" pitchFamily="34" charset="0"/>
                <a:cs typeface="Verdana" pitchFamily="34" charset="0"/>
              </a:rPr>
              <a:t>lakhs</a:t>
            </a:r>
            <a:r>
              <a:rPr lang="en-US" dirty="0" smtClean="0">
                <a:latin typeface="Verdana" pitchFamily="34" charset="0"/>
                <a:ea typeface="Verdana" pitchFamily="34" charset="0"/>
                <a:cs typeface="Verdana" pitchFamily="34" charset="0"/>
              </a:rPr>
              <a:t>/annum. The cost of borrowing of the investment is 14%. Compute the return on investment for this proposal and state with reason whether the investment is justified</a:t>
            </a:r>
            <a:endParaRPr lang="en-IN" dirty="0">
              <a:latin typeface="Verdana" pitchFamily="34" charset="0"/>
              <a:ea typeface="Verdana" pitchFamily="34" charset="0"/>
              <a:cs typeface="Verdana" pitchFamily="34" charset="0"/>
            </a:endParaRPr>
          </a:p>
        </p:txBody>
      </p:sp>
      <p:sp>
        <p:nvSpPr>
          <p:cNvPr id="4" name="Date Placeholder 3"/>
          <p:cNvSpPr>
            <a:spLocks noGrp="1"/>
          </p:cNvSpPr>
          <p:nvPr>
            <p:ph type="dt" sz="half" idx="10"/>
          </p:nvPr>
        </p:nvSpPr>
        <p:spPr/>
        <p:txBody>
          <a:bodyPr/>
          <a:lstStyle/>
          <a:p>
            <a:fld id="{DB72EA43-C19A-4BEE-9640-61D2BFF75452}"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533400"/>
            <a:ext cx="7162800" cy="2031325"/>
          </a:xfrm>
          <a:prstGeom prst="rect">
            <a:avLst/>
          </a:prstGeom>
        </p:spPr>
        <p:txBody>
          <a:bodyPr wrap="square">
            <a:spAutoFit/>
          </a:bodyPr>
          <a:lstStyle/>
          <a:p>
            <a:pPr algn="just"/>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algn="just"/>
            <a:r>
              <a:rPr lang="en-US" dirty="0" smtClean="0">
                <a:latin typeface="Verdana" pitchFamily="34" charset="0"/>
                <a:ea typeface="Verdana" pitchFamily="34" charset="0"/>
                <a:cs typeface="Verdana" pitchFamily="34" charset="0"/>
              </a:rPr>
              <a:t>An energy saving proposal involves an investment of Rs. 25 </a:t>
            </a:r>
            <a:r>
              <a:rPr lang="en-US" dirty="0" err="1" smtClean="0">
                <a:latin typeface="Verdana" pitchFamily="34" charset="0"/>
                <a:ea typeface="Verdana" pitchFamily="34" charset="0"/>
                <a:cs typeface="Verdana" pitchFamily="34" charset="0"/>
              </a:rPr>
              <a:t>lakhs</a:t>
            </a:r>
            <a:r>
              <a:rPr lang="en-US" dirty="0" smtClean="0">
                <a:latin typeface="Verdana" pitchFamily="34" charset="0"/>
                <a:ea typeface="Verdana" pitchFamily="34" charset="0"/>
                <a:cs typeface="Verdana" pitchFamily="34" charset="0"/>
              </a:rPr>
              <a:t> in an industry and is expected to yield an average annual net saving of Rs. 5 </a:t>
            </a:r>
            <a:r>
              <a:rPr lang="en-US" dirty="0" err="1" smtClean="0">
                <a:latin typeface="Verdana" pitchFamily="34" charset="0"/>
                <a:ea typeface="Verdana" pitchFamily="34" charset="0"/>
                <a:cs typeface="Verdana" pitchFamily="34" charset="0"/>
              </a:rPr>
              <a:t>lakhs</a:t>
            </a:r>
            <a:r>
              <a:rPr lang="en-US" dirty="0" smtClean="0">
                <a:latin typeface="Verdana" pitchFamily="34" charset="0"/>
                <a:ea typeface="Verdana" pitchFamily="34" charset="0"/>
                <a:cs typeface="Verdana" pitchFamily="34" charset="0"/>
              </a:rPr>
              <a:t>/annum. The cost of borrowing of the investment is 14%. Compute the return on investment for this proposal and state with reason whether the investment is justified</a:t>
            </a:r>
            <a:endParaRPr lang="en-IN" dirty="0">
              <a:latin typeface="Verdana" pitchFamily="34" charset="0"/>
              <a:ea typeface="Verdana" pitchFamily="34" charset="0"/>
              <a:cs typeface="Verdana" pitchFamily="34" charset="0"/>
            </a:endParaRPr>
          </a:p>
        </p:txBody>
      </p:sp>
      <p:sp>
        <p:nvSpPr>
          <p:cNvPr id="30721" name="Rectangle 1"/>
          <p:cNvSpPr>
            <a:spLocks noChangeArrowheads="1"/>
          </p:cNvSpPr>
          <p:nvPr/>
        </p:nvSpPr>
        <p:spPr bwMode="auto">
          <a:xfrm>
            <a:off x="1143000" y="3962400"/>
            <a:ext cx="75438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Return On Investment (ROI)   =    5/25 *100</a:t>
            </a:r>
            <a:r>
              <a:rPr kumimoji="0" lang="en-US" b="0" i="0" u="none" strike="noStrike" cap="none" normalizeH="0" dirty="0" smtClean="0">
                <a:ln>
                  <a:noFill/>
                </a:ln>
                <a:solidFill>
                  <a:schemeClr val="tx1"/>
                </a:solidFill>
                <a:effectLst/>
                <a:latin typeface="Verdana" pitchFamily="34" charset="0"/>
                <a:ea typeface="Verdana" pitchFamily="34" charset="0"/>
                <a:cs typeface="Verdana" pitchFamily="34" charset="0"/>
              </a:rPr>
              <a:t> </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20%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cost of borrowing  = 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Since ROI is higher  than interest rate, the proposal is justified </a:t>
            </a:r>
          </a:p>
        </p:txBody>
      </p:sp>
      <p:graphicFrame>
        <p:nvGraphicFramePr>
          <p:cNvPr id="30722" name="Object 2"/>
          <p:cNvGraphicFramePr>
            <a:graphicFrameLocks noChangeAspect="1"/>
          </p:cNvGraphicFramePr>
          <p:nvPr/>
        </p:nvGraphicFramePr>
        <p:xfrm>
          <a:off x="2286000" y="2819400"/>
          <a:ext cx="4329113" cy="685800"/>
        </p:xfrm>
        <a:graphic>
          <a:graphicData uri="http://schemas.openxmlformats.org/presentationml/2006/ole">
            <p:oleObj spid="_x0000_s56322" name="Equation" r:id="rId3" imgW="2108160" imgH="419040" progId="">
              <p:embed/>
            </p:oleObj>
          </a:graphicData>
        </a:graphic>
      </p:graphicFrame>
      <p:sp>
        <p:nvSpPr>
          <p:cNvPr id="5" name="Date Placeholder 4"/>
          <p:cNvSpPr>
            <a:spLocks noGrp="1"/>
          </p:cNvSpPr>
          <p:nvPr>
            <p:ph type="dt" sz="half" idx="10"/>
          </p:nvPr>
        </p:nvSpPr>
        <p:spPr/>
        <p:txBody>
          <a:bodyPr/>
          <a:lstStyle/>
          <a:p>
            <a:fld id="{DD78BBA4-7B82-408C-9E80-ADFA3788859D}"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24200" y="381000"/>
            <a:ext cx="1513556" cy="523220"/>
          </a:xfrm>
          <a:prstGeom prst="rect">
            <a:avLst/>
          </a:prstGeom>
          <a:noFill/>
        </p:spPr>
        <p:txBody>
          <a:bodyPr wrap="none" rtlCol="0">
            <a:spAutoFit/>
          </a:bodyPr>
          <a:lstStyle/>
          <a:p>
            <a:r>
              <a:rPr lang="en-US" sz="2800" b="1" u="sng" dirty="0" smtClean="0">
                <a:solidFill>
                  <a:schemeClr val="accent1">
                    <a:lumMod val="60000"/>
                    <a:lumOff val="40000"/>
                  </a:schemeClr>
                </a:solidFill>
              </a:rPr>
              <a:t>Criteria</a:t>
            </a:r>
            <a:endParaRPr lang="en-US" sz="2800" b="1" u="sng" dirty="0">
              <a:solidFill>
                <a:schemeClr val="accent1">
                  <a:lumMod val="60000"/>
                  <a:lumOff val="40000"/>
                </a:schemeClr>
              </a:solidFill>
            </a:endParaRPr>
          </a:p>
        </p:txBody>
      </p:sp>
      <p:sp>
        <p:nvSpPr>
          <p:cNvPr id="4" name="TextBox 3"/>
          <p:cNvSpPr txBox="1"/>
          <p:nvPr/>
        </p:nvSpPr>
        <p:spPr>
          <a:xfrm>
            <a:off x="1295400" y="838200"/>
            <a:ext cx="7543800" cy="5632311"/>
          </a:xfrm>
          <a:prstGeom prst="rect">
            <a:avLst/>
          </a:prstGeom>
          <a:noFill/>
        </p:spPr>
        <p:txBody>
          <a:bodyPr wrap="square" rtlCol="0">
            <a:spAutoFit/>
          </a:bodyPr>
          <a:lstStyle/>
          <a:p>
            <a:r>
              <a:rPr lang="en-US" dirty="0" smtClean="0"/>
              <a:t>Before you make any investments, it is important to  ensure that</a:t>
            </a:r>
          </a:p>
          <a:p>
            <a:endParaRPr lang="en-US" dirty="0" smtClean="0"/>
          </a:p>
          <a:p>
            <a:pPr>
              <a:buFont typeface="Wingdings" pitchFamily="2" charset="2"/>
              <a:buChar char="v"/>
            </a:pPr>
            <a:r>
              <a:rPr lang="en-US" dirty="0" smtClean="0"/>
              <a:t>You are getting the best performance from existing plant and equipment</a:t>
            </a:r>
          </a:p>
          <a:p>
            <a:pPr>
              <a:buFont typeface="Wingdings" pitchFamily="2" charset="2"/>
              <a:buChar char="v"/>
            </a:pPr>
            <a:r>
              <a:rPr lang="en-US" dirty="0" smtClean="0"/>
              <a:t>Your energy charges are set at the lowest possible tariffs</a:t>
            </a:r>
          </a:p>
          <a:p>
            <a:pPr>
              <a:buFont typeface="Wingdings" pitchFamily="2" charset="2"/>
              <a:buChar char="v"/>
            </a:pPr>
            <a:r>
              <a:rPr lang="en-US" dirty="0" smtClean="0"/>
              <a:t>You are consuming the best energy forms –fuels or electricity as efficiently as possible</a:t>
            </a:r>
          </a:p>
          <a:p>
            <a:pPr>
              <a:buFont typeface="Wingdings" pitchFamily="2" charset="2"/>
              <a:buChar char="v"/>
            </a:pPr>
            <a:r>
              <a:rPr lang="en-US" dirty="0" smtClean="0"/>
              <a:t>Good housekeeping practices are being regularly practiced.</a:t>
            </a:r>
          </a:p>
          <a:p>
            <a:endParaRPr lang="en-US" dirty="0"/>
          </a:p>
          <a:p>
            <a:r>
              <a:rPr lang="en-US" dirty="0" smtClean="0"/>
              <a:t>      When listing investment opportunities , the following criteria need to be considered:</a:t>
            </a:r>
          </a:p>
          <a:p>
            <a:endParaRPr lang="en-US" dirty="0"/>
          </a:p>
          <a:p>
            <a:pPr>
              <a:buFont typeface="Wingdings" pitchFamily="2" charset="2"/>
              <a:buChar char="v"/>
            </a:pPr>
            <a:r>
              <a:rPr lang="en-US" dirty="0" smtClean="0"/>
              <a:t>The energy consumption per unit of production of a plant or process</a:t>
            </a:r>
          </a:p>
          <a:p>
            <a:pPr>
              <a:buFont typeface="Wingdings" pitchFamily="2" charset="2"/>
              <a:buChar char="v"/>
            </a:pPr>
            <a:r>
              <a:rPr lang="en-US" dirty="0" smtClean="0"/>
              <a:t>The current state of repair and energy efficiency of the building design , plant and services ,including controls</a:t>
            </a:r>
          </a:p>
          <a:p>
            <a:pPr>
              <a:buFont typeface="Wingdings" pitchFamily="2" charset="2"/>
              <a:buChar char="v"/>
            </a:pPr>
            <a:r>
              <a:rPr lang="en-US" dirty="0" smtClean="0"/>
              <a:t>The quality of the indoor environment not just room temperature but indoor air quality and air change rates, draft, under and overheating including glare , etc.</a:t>
            </a:r>
          </a:p>
          <a:p>
            <a:pPr>
              <a:buFont typeface="Wingdings" pitchFamily="2" charset="2"/>
              <a:buChar char="v"/>
            </a:pPr>
            <a:r>
              <a:rPr lang="en-US" dirty="0" smtClean="0"/>
              <a:t>The effect of any proposed measure on staff attitudes and behavior.</a:t>
            </a:r>
          </a:p>
          <a:p>
            <a:endParaRPr lang="en-US" dirty="0" smtClean="0"/>
          </a:p>
          <a:p>
            <a:endParaRPr lang="en-US" dirty="0"/>
          </a:p>
        </p:txBody>
      </p:sp>
      <p:sp>
        <p:nvSpPr>
          <p:cNvPr id="5" name="Date Placeholder 4"/>
          <p:cNvSpPr>
            <a:spLocks noGrp="1"/>
          </p:cNvSpPr>
          <p:nvPr>
            <p:ph type="dt" sz="half" idx="10"/>
          </p:nvPr>
        </p:nvSpPr>
        <p:spPr/>
        <p:txBody>
          <a:bodyPr/>
          <a:lstStyle/>
          <a:p>
            <a:fld id="{5AD8AF50-A2A8-4426-B60D-40A41B3A8181}"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219200" y="88880"/>
            <a:ext cx="7848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Verdana" pitchFamily="34" charset="0"/>
                <a:ea typeface="Verdana" pitchFamily="34" charset="0"/>
                <a:cs typeface="Verdana" pitchFamily="34" charset="0"/>
              </a:rPr>
              <a:t>A paper mill has two investment options for energy saving projects: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Option : A  </a:t>
            </a:r>
            <a:r>
              <a:rPr kumimoji="0" lang="en-US" i="0" u="none" strike="noStrike" cap="none" normalizeH="0" baseline="0" dirty="0" smtClean="0">
                <a:ln>
                  <a:noFill/>
                </a:ln>
                <a:solidFill>
                  <a:schemeClr val="tx1"/>
                </a:solidFill>
                <a:effectLst/>
                <a:latin typeface="Verdana" pitchFamily="34" charset="0"/>
                <a:ea typeface="Verdana" pitchFamily="34" charset="0"/>
                <a:cs typeface="Verdana" pitchFamily="34" charset="0"/>
              </a:rPr>
              <a:t>Investment envisaged Rs.40 </a:t>
            </a:r>
            <a:r>
              <a:rPr kumimoji="0" lang="en-US"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annual return is Rs.8 </a:t>
            </a:r>
            <a:r>
              <a:rPr kumimoji="0" lang="en-US"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i="0" u="none" strike="noStrike" cap="none" normalizeH="0" baseline="0" dirty="0" smtClean="0">
                <a:ln>
                  <a:noFill/>
                </a:ln>
                <a:solidFill>
                  <a:schemeClr val="tx1"/>
                </a:solidFill>
                <a:effectLst/>
                <a:latin typeface="Verdana" pitchFamily="34" charset="0"/>
                <a:ea typeface="Verdana" pitchFamily="34" charset="0"/>
                <a:cs typeface="Verdana" pitchFamily="34" charset="0"/>
              </a:rPr>
              <a:t>, life of the project is 10 years, discount rate 10% . </a:t>
            </a:r>
          </a:p>
          <a:p>
            <a:pPr algn="just" fontAlgn="base">
              <a:spcBef>
                <a:spcPct val="0"/>
              </a:spcBef>
              <a:spcAft>
                <a:spcPct val="0"/>
              </a:spcAft>
            </a:pPr>
            <a:endParaRPr lang="en-US" dirty="0" smtClean="0">
              <a:latin typeface="Verdana" pitchFamily="34" charset="0"/>
              <a:ea typeface="Verdana" pitchFamily="34" charset="0"/>
              <a:cs typeface="Verdana" pitchFamily="34" charset="0"/>
            </a:endParaRPr>
          </a:p>
          <a:p>
            <a:pPr algn="just" fontAlgn="base">
              <a:spcBef>
                <a:spcPct val="0"/>
              </a:spcBef>
              <a:spcAft>
                <a:spcPct val="0"/>
              </a:spcAft>
            </a:pPr>
            <a:r>
              <a:rPr lang="en-US" b="1" dirty="0" smtClean="0">
                <a:latin typeface="Verdana" pitchFamily="34" charset="0"/>
                <a:ea typeface="Verdana" pitchFamily="34" charset="0"/>
                <a:cs typeface="Verdana" pitchFamily="34" charset="0"/>
              </a:rPr>
              <a:t>Option : B  </a:t>
            </a:r>
            <a:r>
              <a:rPr lang="en-US" dirty="0" smtClean="0">
                <a:latin typeface="Verdana" pitchFamily="34" charset="0"/>
                <a:ea typeface="Verdana" pitchFamily="34" charset="0"/>
                <a:cs typeface="Verdana" pitchFamily="34" charset="0"/>
              </a:rPr>
              <a:t>Investment envisaged Rs.24 </a:t>
            </a:r>
            <a:r>
              <a:rPr lang="en-US" dirty="0" err="1" smtClean="0">
                <a:latin typeface="Verdana" pitchFamily="34" charset="0"/>
                <a:ea typeface="Verdana" pitchFamily="34" charset="0"/>
                <a:cs typeface="Verdana" pitchFamily="34" charset="0"/>
              </a:rPr>
              <a:t>lakhs</a:t>
            </a:r>
            <a:r>
              <a:rPr lang="en-US" dirty="0" smtClean="0">
                <a:latin typeface="Verdana" pitchFamily="34" charset="0"/>
                <a:ea typeface="Verdana" pitchFamily="34" charset="0"/>
                <a:cs typeface="Verdana" pitchFamily="34" charset="0"/>
              </a:rPr>
              <a:t>, annual return Rs.5 </a:t>
            </a:r>
            <a:r>
              <a:rPr lang="en-US" dirty="0" err="1" smtClean="0">
                <a:latin typeface="Verdana" pitchFamily="34" charset="0"/>
                <a:ea typeface="Verdana" pitchFamily="34" charset="0"/>
                <a:cs typeface="Verdana" pitchFamily="34" charset="0"/>
              </a:rPr>
              <a:t>lakhs</a:t>
            </a:r>
            <a:r>
              <a:rPr lang="en-US" dirty="0" smtClean="0">
                <a:latin typeface="Verdana" pitchFamily="34" charset="0"/>
                <a:ea typeface="Verdana" pitchFamily="34" charset="0"/>
                <a:cs typeface="Verdana" pitchFamily="34" charset="0"/>
              </a:rPr>
              <a:t>, life of the project is 8 years, discount rate is 10%.  </a:t>
            </a:r>
            <a:endParaRPr lang="en-IN" dirty="0" smtClean="0">
              <a:latin typeface="Verdana" pitchFamily="34" charset="0"/>
              <a:ea typeface="Verdana" pitchFamily="34" charset="0"/>
              <a:cs typeface="Verdana" pitchFamily="34" charset="0"/>
            </a:endParaRPr>
          </a:p>
          <a:p>
            <a:pPr algn="just" fontAlgn="base">
              <a:spcBef>
                <a:spcPct val="0"/>
              </a:spcBef>
              <a:spcAft>
                <a:spcPct val="0"/>
              </a:spcAft>
            </a:pPr>
            <a:r>
              <a:rPr lang="en-US" dirty="0" smtClean="0">
                <a:latin typeface="Verdana" pitchFamily="34" charset="0"/>
                <a:ea typeface="Verdana" pitchFamily="34" charset="0"/>
                <a:cs typeface="Verdana" pitchFamily="34" charset="0"/>
              </a:rPr>
              <a:t> </a:t>
            </a:r>
            <a:endParaRPr lang="en-IN" dirty="0" smtClean="0">
              <a:latin typeface="Verdana" pitchFamily="34" charset="0"/>
              <a:ea typeface="Verdana" pitchFamily="34" charset="0"/>
              <a:cs typeface="Verdana" pitchFamily="34" charset="0"/>
            </a:endParaRPr>
          </a:p>
          <a:p>
            <a:pPr algn="just" fontAlgn="base">
              <a:spcBef>
                <a:spcPct val="0"/>
              </a:spcBef>
              <a:spcAft>
                <a:spcPct val="0"/>
              </a:spcAft>
            </a:pPr>
            <a:r>
              <a:rPr lang="en-US" dirty="0" smtClean="0">
                <a:latin typeface="Verdana" pitchFamily="34" charset="0"/>
                <a:ea typeface="Verdana" pitchFamily="34" charset="0"/>
                <a:cs typeface="Verdana" pitchFamily="34" charset="0"/>
              </a:rPr>
              <a:t>Calculate IRR of both the options and suggest which option the paper mill should select considering the risk is same for both the options.</a:t>
            </a:r>
          </a:p>
        </p:txBody>
      </p:sp>
      <p:sp>
        <p:nvSpPr>
          <p:cNvPr id="3" name="Date Placeholder 2"/>
          <p:cNvSpPr>
            <a:spLocks noGrp="1"/>
          </p:cNvSpPr>
          <p:nvPr>
            <p:ph type="dt" sz="half" idx="10"/>
          </p:nvPr>
        </p:nvSpPr>
        <p:spPr/>
        <p:txBody>
          <a:bodyPr/>
          <a:lstStyle/>
          <a:p>
            <a:fld id="{8079FF36-E28F-4B49-B393-6414A5A362DF}"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219200" y="88880"/>
            <a:ext cx="7848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Verdana" pitchFamily="34" charset="0"/>
                <a:ea typeface="Verdana" pitchFamily="34" charset="0"/>
                <a:cs typeface="Verdana" pitchFamily="34" charset="0"/>
              </a:rPr>
              <a:t>A paper mill has two investment options for energy saving projects: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Option : A  </a:t>
            </a:r>
            <a:r>
              <a:rPr kumimoji="0" lang="en-US" i="0" u="none" strike="noStrike" cap="none" normalizeH="0" baseline="0" dirty="0" smtClean="0">
                <a:ln>
                  <a:noFill/>
                </a:ln>
                <a:solidFill>
                  <a:schemeClr val="tx1"/>
                </a:solidFill>
                <a:effectLst/>
                <a:latin typeface="Verdana" pitchFamily="34" charset="0"/>
                <a:ea typeface="Verdana" pitchFamily="34" charset="0"/>
                <a:cs typeface="Verdana" pitchFamily="34" charset="0"/>
              </a:rPr>
              <a:t>Investment envisaged Rs.40 </a:t>
            </a:r>
            <a:r>
              <a:rPr kumimoji="0" lang="en-US"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i="0" u="none" strike="noStrike" cap="none" normalizeH="0" baseline="0" dirty="0" smtClean="0">
                <a:ln>
                  <a:noFill/>
                </a:ln>
                <a:solidFill>
                  <a:schemeClr val="tx1"/>
                </a:solidFill>
                <a:effectLst/>
                <a:latin typeface="Verdana" pitchFamily="34" charset="0"/>
                <a:ea typeface="Verdana" pitchFamily="34" charset="0"/>
                <a:cs typeface="Verdana" pitchFamily="34" charset="0"/>
              </a:rPr>
              <a:t> , annual return is Rs.8 </a:t>
            </a:r>
            <a:r>
              <a:rPr kumimoji="0" lang="en-US"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lakhs</a:t>
            </a:r>
            <a:r>
              <a:rPr kumimoji="0" lang="en-US" i="0" u="none" strike="noStrike" cap="none" normalizeH="0" baseline="0" dirty="0" smtClean="0">
                <a:ln>
                  <a:noFill/>
                </a:ln>
                <a:solidFill>
                  <a:schemeClr val="tx1"/>
                </a:solidFill>
                <a:effectLst/>
                <a:latin typeface="Verdana" pitchFamily="34" charset="0"/>
                <a:ea typeface="Verdana" pitchFamily="34" charset="0"/>
                <a:cs typeface="Verdana" pitchFamily="34" charset="0"/>
              </a:rPr>
              <a:t>, life of the project is 10 years, discount rate 10% . </a:t>
            </a:r>
          </a:p>
          <a:p>
            <a:pPr algn="just" fontAlgn="base">
              <a:spcBef>
                <a:spcPct val="0"/>
              </a:spcBef>
              <a:spcAft>
                <a:spcPct val="0"/>
              </a:spcAft>
            </a:pPr>
            <a:endParaRPr lang="en-US" dirty="0" smtClean="0">
              <a:latin typeface="Verdana" pitchFamily="34" charset="0"/>
              <a:ea typeface="Verdana" pitchFamily="34" charset="0"/>
              <a:cs typeface="Verdana" pitchFamily="34" charset="0"/>
            </a:endParaRPr>
          </a:p>
          <a:p>
            <a:pPr algn="just" fontAlgn="base">
              <a:spcBef>
                <a:spcPct val="0"/>
              </a:spcBef>
              <a:spcAft>
                <a:spcPct val="0"/>
              </a:spcAft>
            </a:pPr>
            <a:r>
              <a:rPr lang="en-US" b="1" dirty="0" smtClean="0">
                <a:latin typeface="Verdana" pitchFamily="34" charset="0"/>
                <a:ea typeface="Verdana" pitchFamily="34" charset="0"/>
                <a:cs typeface="Verdana" pitchFamily="34" charset="0"/>
              </a:rPr>
              <a:t>Option : B  </a:t>
            </a:r>
            <a:r>
              <a:rPr lang="en-US" dirty="0" smtClean="0">
                <a:latin typeface="Verdana" pitchFamily="34" charset="0"/>
                <a:ea typeface="Verdana" pitchFamily="34" charset="0"/>
                <a:cs typeface="Verdana" pitchFamily="34" charset="0"/>
              </a:rPr>
              <a:t>Investment envisaged Rs.24 </a:t>
            </a:r>
            <a:r>
              <a:rPr lang="en-US" dirty="0" err="1" smtClean="0">
                <a:latin typeface="Verdana" pitchFamily="34" charset="0"/>
                <a:ea typeface="Verdana" pitchFamily="34" charset="0"/>
                <a:cs typeface="Verdana" pitchFamily="34" charset="0"/>
              </a:rPr>
              <a:t>lakhs</a:t>
            </a:r>
            <a:r>
              <a:rPr lang="en-US" dirty="0" smtClean="0">
                <a:latin typeface="Verdana" pitchFamily="34" charset="0"/>
                <a:ea typeface="Verdana" pitchFamily="34" charset="0"/>
                <a:cs typeface="Verdana" pitchFamily="34" charset="0"/>
              </a:rPr>
              <a:t>, annual return Rs.5 </a:t>
            </a:r>
            <a:r>
              <a:rPr lang="en-US" dirty="0" err="1" smtClean="0">
                <a:latin typeface="Verdana" pitchFamily="34" charset="0"/>
                <a:ea typeface="Verdana" pitchFamily="34" charset="0"/>
                <a:cs typeface="Verdana" pitchFamily="34" charset="0"/>
              </a:rPr>
              <a:t>lakhs</a:t>
            </a:r>
            <a:r>
              <a:rPr lang="en-US" dirty="0" smtClean="0">
                <a:latin typeface="Verdana" pitchFamily="34" charset="0"/>
                <a:ea typeface="Verdana" pitchFamily="34" charset="0"/>
                <a:cs typeface="Verdana" pitchFamily="34" charset="0"/>
              </a:rPr>
              <a:t>, life of the project is 8 years, discount rate is 10%.  </a:t>
            </a:r>
            <a:endParaRPr lang="en-IN" dirty="0" smtClean="0">
              <a:latin typeface="Verdana" pitchFamily="34" charset="0"/>
              <a:ea typeface="Verdana" pitchFamily="34" charset="0"/>
              <a:cs typeface="Verdana" pitchFamily="34" charset="0"/>
            </a:endParaRPr>
          </a:p>
          <a:p>
            <a:pPr algn="just" fontAlgn="base">
              <a:spcBef>
                <a:spcPct val="0"/>
              </a:spcBef>
              <a:spcAft>
                <a:spcPct val="0"/>
              </a:spcAft>
            </a:pPr>
            <a:r>
              <a:rPr lang="en-US" dirty="0" smtClean="0">
                <a:latin typeface="Verdana" pitchFamily="34" charset="0"/>
                <a:ea typeface="Verdana" pitchFamily="34" charset="0"/>
                <a:cs typeface="Verdana" pitchFamily="34" charset="0"/>
              </a:rPr>
              <a:t> </a:t>
            </a:r>
            <a:endParaRPr lang="en-IN" dirty="0" smtClean="0">
              <a:latin typeface="Verdana" pitchFamily="34" charset="0"/>
              <a:ea typeface="Verdana" pitchFamily="34" charset="0"/>
              <a:cs typeface="Verdana" pitchFamily="34" charset="0"/>
            </a:endParaRPr>
          </a:p>
          <a:p>
            <a:pPr algn="just" fontAlgn="base">
              <a:spcBef>
                <a:spcPct val="0"/>
              </a:spcBef>
              <a:spcAft>
                <a:spcPct val="0"/>
              </a:spcAft>
            </a:pPr>
            <a:r>
              <a:rPr lang="en-US" dirty="0" smtClean="0">
                <a:latin typeface="Verdana" pitchFamily="34" charset="0"/>
                <a:ea typeface="Verdana" pitchFamily="34" charset="0"/>
                <a:cs typeface="Verdana" pitchFamily="34" charset="0"/>
              </a:rPr>
              <a:t>Calculate IRR of both the options and suggest which option the paper mill should select considering the risk is same for both the options.</a:t>
            </a:r>
          </a:p>
        </p:txBody>
      </p:sp>
      <p:graphicFrame>
        <p:nvGraphicFramePr>
          <p:cNvPr id="4" name="Table 3"/>
          <p:cNvGraphicFramePr>
            <a:graphicFrameLocks noGrp="1"/>
          </p:cNvGraphicFramePr>
          <p:nvPr/>
        </p:nvGraphicFramePr>
        <p:xfrm>
          <a:off x="1066800" y="3429000"/>
          <a:ext cx="8077200" cy="3718560"/>
        </p:xfrm>
        <a:graphic>
          <a:graphicData uri="http://schemas.openxmlformats.org/drawingml/2006/table">
            <a:tbl>
              <a:tblPr/>
              <a:tblGrid>
                <a:gridCol w="8077200"/>
              </a:tblGrid>
              <a:tr h="0">
                <a:tc>
                  <a:txBody>
                    <a:bodyPr/>
                    <a:lstStyle/>
                    <a:p>
                      <a:pPr algn="just">
                        <a:spcAft>
                          <a:spcPts val="0"/>
                        </a:spcAft>
                      </a:pPr>
                      <a:r>
                        <a:rPr lang="en-US" sz="1800" dirty="0" smtClean="0">
                          <a:latin typeface="Verdana" pitchFamily="34" charset="0"/>
                          <a:ea typeface="Verdana" pitchFamily="34" charset="0"/>
                          <a:cs typeface="Verdana" pitchFamily="34" charset="0"/>
                        </a:rPr>
                        <a:t>Option A                            </a:t>
                      </a:r>
                    </a:p>
                    <a:p>
                      <a:pPr algn="just">
                        <a:spcAft>
                          <a:spcPts val="0"/>
                        </a:spcAft>
                      </a:pPr>
                      <a:r>
                        <a:rPr lang="en-US" sz="1800" dirty="0" smtClean="0">
                          <a:latin typeface="Verdana" pitchFamily="34" charset="0"/>
                          <a:ea typeface="Verdana" pitchFamily="34" charset="0"/>
                          <a:cs typeface="Verdana" pitchFamily="34" charset="0"/>
                        </a:rPr>
                        <a:t>                              8 </a:t>
                      </a:r>
                      <a:r>
                        <a:rPr lang="en-US" sz="1800" dirty="0">
                          <a:latin typeface="Verdana" pitchFamily="34" charset="0"/>
                          <a:ea typeface="Verdana" pitchFamily="34" charset="0"/>
                          <a:cs typeface="Verdana" pitchFamily="34" charset="0"/>
                        </a:rPr>
                        <a:t>x 10</a:t>
                      </a:r>
                      <a:r>
                        <a:rPr lang="en-US" sz="1800" baseline="30000" dirty="0">
                          <a:latin typeface="Verdana" pitchFamily="34" charset="0"/>
                          <a:ea typeface="Verdana" pitchFamily="34" charset="0"/>
                          <a:cs typeface="Verdana" pitchFamily="34" charset="0"/>
                        </a:rPr>
                        <a:t>5</a:t>
                      </a:r>
                      <a:r>
                        <a:rPr lang="en-US" sz="1800" dirty="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8 x 10</a:t>
                      </a:r>
                      <a:r>
                        <a:rPr lang="en-US" sz="1800" baseline="30000" dirty="0">
                          <a:latin typeface="Verdana" pitchFamily="34" charset="0"/>
                          <a:ea typeface="Verdana" pitchFamily="34" charset="0"/>
                          <a:cs typeface="Verdana" pitchFamily="34" charset="0"/>
                        </a:rPr>
                        <a:t>5</a:t>
                      </a:r>
                      <a:r>
                        <a:rPr lang="en-US" sz="1800" dirty="0">
                          <a:latin typeface="Verdana" pitchFamily="34" charset="0"/>
                          <a:ea typeface="Verdana" pitchFamily="34" charset="0"/>
                          <a:cs typeface="Verdana" pitchFamily="34" charset="0"/>
                        </a:rPr>
                        <a:t>        	                         </a:t>
                      </a:r>
                      <a:endParaRPr lang="en-IN" sz="1800" dirty="0">
                        <a:latin typeface="Verdana" pitchFamily="34" charset="0"/>
                        <a:ea typeface="Verdana" pitchFamily="34" charset="0"/>
                        <a:cs typeface="Verdana" pitchFamily="34" charset="0"/>
                      </a:endParaRPr>
                    </a:p>
                    <a:p>
                      <a:pPr algn="just">
                        <a:spcAft>
                          <a:spcPts val="0"/>
                        </a:spcAft>
                      </a:pPr>
                      <a:r>
                        <a:rPr lang="en-US" sz="1800" dirty="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40 </a:t>
                      </a:r>
                      <a:r>
                        <a:rPr lang="en-US" sz="1800" dirty="0">
                          <a:latin typeface="Verdana" pitchFamily="34" charset="0"/>
                          <a:ea typeface="Verdana" pitchFamily="34" charset="0"/>
                          <a:cs typeface="Verdana" pitchFamily="34" charset="0"/>
                        </a:rPr>
                        <a:t>x 10</a:t>
                      </a:r>
                      <a:r>
                        <a:rPr lang="en-US" sz="1800" baseline="30000" dirty="0">
                          <a:latin typeface="Verdana" pitchFamily="34" charset="0"/>
                          <a:ea typeface="Verdana" pitchFamily="34" charset="0"/>
                          <a:cs typeface="Verdana" pitchFamily="34" charset="0"/>
                        </a:rPr>
                        <a:t>5</a:t>
                      </a:r>
                      <a:r>
                        <a:rPr lang="en-US" sz="1800" dirty="0">
                          <a:latin typeface="Verdana" pitchFamily="34" charset="0"/>
                          <a:ea typeface="Verdana" pitchFamily="34" charset="0"/>
                          <a:cs typeface="Verdana" pitchFamily="34" charset="0"/>
                        </a:rPr>
                        <a:t>   =     </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 + - - - +  -------------     </a:t>
                      </a:r>
                      <a:r>
                        <a:rPr lang="en-US" sz="1800" baseline="-25000" dirty="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      </a:t>
                      </a:r>
                      <a:endParaRPr lang="en-IN" sz="1800" dirty="0">
                        <a:latin typeface="Verdana" pitchFamily="34" charset="0"/>
                        <a:ea typeface="Verdana" pitchFamily="34" charset="0"/>
                        <a:cs typeface="Verdana" pitchFamily="34" charset="0"/>
                      </a:endParaRPr>
                    </a:p>
                    <a:p>
                      <a:pPr algn="just">
                        <a:spcAft>
                          <a:spcPts val="0"/>
                        </a:spcAft>
                      </a:pPr>
                      <a:r>
                        <a:rPr lang="en-US" sz="1800" b="1" dirty="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( 1 + X )</a:t>
                      </a:r>
                      <a:r>
                        <a:rPr lang="en-US" sz="1800" baseline="30000" dirty="0">
                          <a:latin typeface="Verdana" pitchFamily="34" charset="0"/>
                          <a:ea typeface="Verdana" pitchFamily="34" charset="0"/>
                          <a:cs typeface="Verdana" pitchFamily="34" charset="0"/>
                        </a:rPr>
                        <a:t>1 </a:t>
                      </a:r>
                      <a:r>
                        <a:rPr lang="en-US" sz="1800" dirty="0">
                          <a:latin typeface="Verdana" pitchFamily="34" charset="0"/>
                          <a:ea typeface="Verdana" pitchFamily="34" charset="0"/>
                          <a:cs typeface="Verdana" pitchFamily="34" charset="0"/>
                        </a:rPr>
                        <a:t>                 ( 1 + X )</a:t>
                      </a:r>
                      <a:r>
                        <a:rPr lang="en-US" sz="1800" baseline="30000" dirty="0">
                          <a:latin typeface="Verdana" pitchFamily="34" charset="0"/>
                          <a:ea typeface="Verdana" pitchFamily="34" charset="0"/>
                          <a:cs typeface="Verdana" pitchFamily="34" charset="0"/>
                        </a:rPr>
                        <a:t>10 </a:t>
                      </a:r>
                      <a:r>
                        <a:rPr lang="en-US" sz="1800" dirty="0">
                          <a:latin typeface="Verdana" pitchFamily="34" charset="0"/>
                          <a:ea typeface="Verdana" pitchFamily="34" charset="0"/>
                          <a:cs typeface="Verdana" pitchFamily="34" charset="0"/>
                        </a:rPr>
                        <a:t>     </a:t>
                      </a:r>
                      <a:endParaRPr lang="en-IN" sz="1800" dirty="0">
                        <a:latin typeface="Verdana" pitchFamily="34" charset="0"/>
                        <a:ea typeface="Verdana" pitchFamily="34" charset="0"/>
                        <a:cs typeface="Verdana" pitchFamily="34" charset="0"/>
                      </a:endParaRPr>
                    </a:p>
                    <a:p>
                      <a:pPr marL="228600">
                        <a:spcAft>
                          <a:spcPts val="600"/>
                        </a:spcAft>
                      </a:pPr>
                      <a:r>
                        <a:rPr lang="en-US" sz="1800" b="1" dirty="0" smtClean="0">
                          <a:latin typeface="Verdana" pitchFamily="34" charset="0"/>
                          <a:ea typeface="Verdana" pitchFamily="34" charset="0"/>
                          <a:cs typeface="Verdana" pitchFamily="34" charset="0"/>
                        </a:rPr>
                        <a:t>IRR </a:t>
                      </a:r>
                      <a:r>
                        <a:rPr lang="en-US" sz="1800" b="1" dirty="0">
                          <a:latin typeface="Verdana" pitchFamily="34" charset="0"/>
                          <a:ea typeface="Verdana" pitchFamily="34" charset="0"/>
                          <a:cs typeface="Verdana" pitchFamily="34" charset="0"/>
                        </a:rPr>
                        <a:t>= 15.10 %</a:t>
                      </a:r>
                      <a:endParaRPr lang="en-IN" sz="1800" dirty="0">
                        <a:latin typeface="Verdana" pitchFamily="34" charset="0"/>
                        <a:ea typeface="Verdana" pitchFamily="34" charset="0"/>
                        <a:cs typeface="Verdana"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0" dirty="0" smtClean="0">
                          <a:latin typeface="Verdana" pitchFamily="34" charset="0"/>
                          <a:ea typeface="Verdana" pitchFamily="34" charset="0"/>
                          <a:cs typeface="Verdana" pitchFamily="34" charset="0"/>
                        </a:rPr>
                        <a:t>Option B</a:t>
                      </a:r>
                      <a:endParaRPr lang="en-IN" sz="1800" b="0" dirty="0" smtClean="0">
                        <a:latin typeface="Verdana" pitchFamily="34" charset="0"/>
                        <a:ea typeface="Verdana" pitchFamily="34" charset="0"/>
                        <a:cs typeface="Verdana" pitchFamily="34" charset="0"/>
                      </a:endParaRPr>
                    </a:p>
                    <a:p>
                      <a:pPr algn="just">
                        <a:spcAft>
                          <a:spcPts val="0"/>
                        </a:spcAft>
                      </a:pPr>
                      <a:r>
                        <a:rPr lang="en-US" sz="1800" dirty="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5 x 10</a:t>
                      </a:r>
                      <a:r>
                        <a:rPr lang="en-US" sz="1800" baseline="30000" dirty="0">
                          <a:latin typeface="Verdana" pitchFamily="34" charset="0"/>
                          <a:ea typeface="Verdana" pitchFamily="34" charset="0"/>
                          <a:cs typeface="Verdana" pitchFamily="34" charset="0"/>
                        </a:rPr>
                        <a:t>5</a:t>
                      </a:r>
                      <a:r>
                        <a:rPr lang="en-US" sz="1800" dirty="0">
                          <a:latin typeface="Verdana" pitchFamily="34" charset="0"/>
                          <a:ea typeface="Verdana" pitchFamily="34" charset="0"/>
                          <a:cs typeface="Verdana" pitchFamily="34" charset="0"/>
                        </a:rPr>
                        <a:t>	          5 x 10</a:t>
                      </a:r>
                      <a:r>
                        <a:rPr lang="en-US" sz="1800" baseline="30000" dirty="0">
                          <a:latin typeface="Verdana" pitchFamily="34" charset="0"/>
                          <a:ea typeface="Verdana" pitchFamily="34" charset="0"/>
                          <a:cs typeface="Verdana" pitchFamily="34" charset="0"/>
                        </a:rPr>
                        <a:t>5</a:t>
                      </a:r>
                      <a:r>
                        <a:rPr lang="en-US" sz="1800" dirty="0">
                          <a:latin typeface="Verdana" pitchFamily="34" charset="0"/>
                          <a:ea typeface="Verdana" pitchFamily="34" charset="0"/>
                          <a:cs typeface="Verdana" pitchFamily="34" charset="0"/>
                        </a:rPr>
                        <a:t>        	                         </a:t>
                      </a:r>
                      <a:endParaRPr lang="en-IN" sz="1800" dirty="0">
                        <a:latin typeface="Verdana" pitchFamily="34" charset="0"/>
                        <a:ea typeface="Verdana" pitchFamily="34" charset="0"/>
                        <a:cs typeface="Verdana" pitchFamily="34" charset="0"/>
                      </a:endParaRPr>
                    </a:p>
                    <a:p>
                      <a:pPr algn="just">
                        <a:spcAft>
                          <a:spcPts val="0"/>
                        </a:spcAft>
                      </a:pPr>
                      <a:r>
                        <a:rPr lang="en-US" sz="1800" dirty="0" smtClean="0">
                          <a:latin typeface="Verdana" pitchFamily="34" charset="0"/>
                          <a:ea typeface="Verdana" pitchFamily="34" charset="0"/>
                          <a:cs typeface="Verdana" pitchFamily="34" charset="0"/>
                        </a:rPr>
                        <a:t>24 </a:t>
                      </a:r>
                      <a:r>
                        <a:rPr lang="en-US" sz="1800" dirty="0">
                          <a:latin typeface="Verdana" pitchFamily="34" charset="0"/>
                          <a:ea typeface="Verdana" pitchFamily="34" charset="0"/>
                          <a:cs typeface="Verdana" pitchFamily="34" charset="0"/>
                        </a:rPr>
                        <a:t>x 10</a:t>
                      </a:r>
                      <a:r>
                        <a:rPr lang="en-US" sz="1800" baseline="30000" dirty="0">
                          <a:latin typeface="Verdana" pitchFamily="34" charset="0"/>
                          <a:ea typeface="Verdana" pitchFamily="34" charset="0"/>
                          <a:cs typeface="Verdana" pitchFamily="34" charset="0"/>
                        </a:rPr>
                        <a:t>5</a:t>
                      </a:r>
                      <a:r>
                        <a:rPr lang="en-US" sz="1800" dirty="0">
                          <a:latin typeface="Verdana" pitchFamily="34" charset="0"/>
                          <a:ea typeface="Verdana" pitchFamily="34" charset="0"/>
                          <a:cs typeface="Verdana" pitchFamily="34" charset="0"/>
                        </a:rPr>
                        <a:t>   =  </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 + - - - +  -------------     </a:t>
                      </a:r>
                      <a:r>
                        <a:rPr lang="en-US" sz="1800" baseline="-25000" dirty="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      </a:t>
                      </a:r>
                      <a:endParaRPr lang="en-IN" sz="1800" dirty="0">
                        <a:latin typeface="Verdana" pitchFamily="34" charset="0"/>
                        <a:ea typeface="Verdana" pitchFamily="34" charset="0"/>
                        <a:cs typeface="Verdana" pitchFamily="34" charset="0"/>
                      </a:endParaRPr>
                    </a:p>
                    <a:p>
                      <a:pPr algn="just">
                        <a:spcAft>
                          <a:spcPts val="0"/>
                        </a:spcAft>
                      </a:pPr>
                      <a:r>
                        <a:rPr lang="en-US" sz="1800" b="1" dirty="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	 </a:t>
                      </a:r>
                      <a:r>
                        <a:rPr lang="en-US" sz="1800" dirty="0" smtClean="0">
                          <a:latin typeface="Verdana" pitchFamily="34" charset="0"/>
                          <a:ea typeface="Verdana" pitchFamily="34" charset="0"/>
                          <a:cs typeface="Verdana" pitchFamily="34" charset="0"/>
                        </a:rPr>
                        <a:t>( </a:t>
                      </a:r>
                      <a:r>
                        <a:rPr lang="en-US" sz="1800" dirty="0">
                          <a:latin typeface="Verdana" pitchFamily="34" charset="0"/>
                          <a:ea typeface="Verdana" pitchFamily="34" charset="0"/>
                          <a:cs typeface="Verdana" pitchFamily="34" charset="0"/>
                        </a:rPr>
                        <a:t>1 + X )</a:t>
                      </a:r>
                      <a:r>
                        <a:rPr lang="en-US" sz="1800" baseline="30000" dirty="0">
                          <a:latin typeface="Verdana" pitchFamily="34" charset="0"/>
                          <a:ea typeface="Verdana" pitchFamily="34" charset="0"/>
                          <a:cs typeface="Verdana" pitchFamily="34" charset="0"/>
                        </a:rPr>
                        <a:t>1 </a:t>
                      </a:r>
                      <a:r>
                        <a:rPr lang="en-US" sz="1800" dirty="0">
                          <a:latin typeface="Verdana" pitchFamily="34" charset="0"/>
                          <a:ea typeface="Verdana" pitchFamily="34" charset="0"/>
                          <a:cs typeface="Verdana" pitchFamily="34" charset="0"/>
                        </a:rPr>
                        <a:t>                 ( 1 + X )</a:t>
                      </a:r>
                      <a:r>
                        <a:rPr lang="en-US" sz="1800" baseline="30000" dirty="0">
                          <a:latin typeface="Verdana" pitchFamily="34" charset="0"/>
                          <a:ea typeface="Verdana" pitchFamily="34" charset="0"/>
                          <a:cs typeface="Verdana" pitchFamily="34" charset="0"/>
                        </a:rPr>
                        <a:t>8 </a:t>
                      </a:r>
                      <a:r>
                        <a:rPr lang="en-US" sz="1800" dirty="0">
                          <a:latin typeface="Verdana" pitchFamily="34" charset="0"/>
                          <a:ea typeface="Verdana" pitchFamily="34" charset="0"/>
                          <a:cs typeface="Verdana" pitchFamily="34" charset="0"/>
                        </a:rPr>
                        <a:t>     </a:t>
                      </a:r>
                      <a:endParaRPr lang="en-IN" sz="1800" dirty="0" smtClean="0">
                        <a:latin typeface="Verdana" pitchFamily="34" charset="0"/>
                        <a:ea typeface="Verdana" pitchFamily="34" charset="0"/>
                        <a:cs typeface="Verdana" pitchFamily="34" charset="0"/>
                      </a:endParaRPr>
                    </a:p>
                    <a:p>
                      <a:pPr marL="228600">
                        <a:spcAft>
                          <a:spcPts val="600"/>
                        </a:spcAft>
                      </a:pPr>
                      <a:r>
                        <a:rPr lang="en-US" sz="1800" b="1" dirty="0" smtClean="0">
                          <a:latin typeface="Verdana" pitchFamily="34" charset="0"/>
                          <a:ea typeface="Verdana" pitchFamily="34" charset="0"/>
                          <a:cs typeface="Verdana" pitchFamily="34" charset="0"/>
                        </a:rPr>
                        <a:t>IRR </a:t>
                      </a:r>
                      <a:r>
                        <a:rPr lang="en-US" sz="1800" b="1" dirty="0">
                          <a:latin typeface="Verdana" pitchFamily="34" charset="0"/>
                          <a:ea typeface="Verdana" pitchFamily="34" charset="0"/>
                          <a:cs typeface="Verdana" pitchFamily="34" charset="0"/>
                        </a:rPr>
                        <a:t>= 13 </a:t>
                      </a:r>
                      <a:r>
                        <a:rPr lang="en-US" sz="1800" b="1" dirty="0" smtClean="0">
                          <a:latin typeface="Verdana" pitchFamily="34" charset="0"/>
                          <a:ea typeface="Verdana" pitchFamily="34" charset="0"/>
                          <a:cs typeface="Verdana" pitchFamily="34" charset="0"/>
                        </a:rPr>
                        <a:t>%</a:t>
                      </a:r>
                      <a:endParaRPr lang="en-IN" sz="1800" b="1" dirty="0" smtClean="0">
                        <a:latin typeface="Verdana" pitchFamily="34" charset="0"/>
                        <a:ea typeface="Verdana" pitchFamily="34" charset="0"/>
                        <a:cs typeface="Verdana" pitchFamily="34" charset="0"/>
                      </a:endParaRPr>
                    </a:p>
                    <a:p>
                      <a:pPr marL="228600">
                        <a:spcAft>
                          <a:spcPts val="600"/>
                        </a:spcAft>
                      </a:pPr>
                      <a:r>
                        <a:rPr lang="en-US" sz="1800" dirty="0" smtClean="0">
                          <a:latin typeface="Verdana" pitchFamily="34" charset="0"/>
                          <a:ea typeface="Verdana" pitchFamily="34" charset="0"/>
                          <a:cs typeface="Verdana" pitchFamily="34" charset="0"/>
                        </a:rPr>
                        <a:t>Based </a:t>
                      </a:r>
                      <a:r>
                        <a:rPr lang="en-US" sz="1800" dirty="0">
                          <a:latin typeface="Verdana" pitchFamily="34" charset="0"/>
                          <a:ea typeface="Verdana" pitchFamily="34" charset="0"/>
                          <a:cs typeface="Verdana" pitchFamily="34" charset="0"/>
                        </a:rPr>
                        <a:t>on IRR, Option A has higher IRR and the mill may opt for </a:t>
                      </a:r>
                      <a:r>
                        <a:rPr lang="en-US" sz="1800" b="1" dirty="0">
                          <a:latin typeface="Verdana" pitchFamily="34" charset="0"/>
                          <a:ea typeface="Verdana" pitchFamily="34" charset="0"/>
                          <a:cs typeface="Verdana" pitchFamily="34" charset="0"/>
                        </a:rPr>
                        <a:t>option A</a:t>
                      </a:r>
                      <a:r>
                        <a:rPr lang="en-US" sz="1800" dirty="0">
                          <a:latin typeface="Verdana" pitchFamily="34" charset="0"/>
                          <a:ea typeface="Verdana" pitchFamily="34" charset="0"/>
                          <a:cs typeface="Verdana" pitchFamily="34" charset="0"/>
                        </a:rPr>
                        <a:t>  </a:t>
                      </a:r>
                      <a:endParaRPr lang="en-IN" sz="1800" dirty="0">
                        <a:latin typeface="Verdana" pitchFamily="34" charset="0"/>
                        <a:ea typeface="Verdana" pitchFamily="34" charset="0"/>
                        <a:cs typeface="Verdana"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228600">
                        <a:spcAft>
                          <a:spcPts val="600"/>
                        </a:spcAft>
                      </a:pPr>
                      <a:endParaRPr lang="en-IN" sz="1800" dirty="0">
                        <a:latin typeface="Verdana" pitchFamily="34" charset="0"/>
                        <a:ea typeface="Verdana" pitchFamily="34" charset="0"/>
                        <a:cs typeface="Verdan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Date Placeholder 4"/>
          <p:cNvSpPr>
            <a:spLocks noGrp="1"/>
          </p:cNvSpPr>
          <p:nvPr>
            <p:ph type="dt" sz="half" idx="10"/>
          </p:nvPr>
        </p:nvSpPr>
        <p:spPr/>
        <p:txBody>
          <a:bodyPr/>
          <a:lstStyle/>
          <a:p>
            <a:fld id="{61F7B285-D269-4A15-B98B-FD933D19CE9E}"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p:cNvGraphicFramePr>
            <a:graphicFrameLocks/>
          </p:cNvGraphicFramePr>
          <p:nvPr/>
        </p:nvGraphicFramePr>
        <p:xfrm>
          <a:off x="1371600" y="1905000"/>
          <a:ext cx="3539323" cy="3093720"/>
        </p:xfrm>
        <a:graphic>
          <a:graphicData uri="http://schemas.openxmlformats.org/drawingml/2006/table">
            <a:tbl>
              <a:tblPr firstRow="1" bandRow="1">
                <a:tableStyleId>{5C22544A-7EE6-4342-B048-85BDC9FD1C3A}</a:tableStyleId>
              </a:tblPr>
              <a:tblGrid>
                <a:gridCol w="1849830"/>
                <a:gridCol w="1689493"/>
              </a:tblGrid>
              <a:tr h="838200">
                <a:tc>
                  <a:txBody>
                    <a:bodyPr/>
                    <a:lstStyle/>
                    <a:p>
                      <a:r>
                        <a:rPr lang="en-US" dirty="0" smtClean="0"/>
                        <a:t>INVESTMENT</a:t>
                      </a:r>
                      <a:endParaRPr lang="en-US" dirty="0"/>
                    </a:p>
                  </a:txBody>
                  <a:tcPr marL="99415" marR="99415"/>
                </a:tc>
                <a:tc>
                  <a:txBody>
                    <a:bodyPr/>
                    <a:lstStyle/>
                    <a:p>
                      <a:r>
                        <a:rPr lang="en-US" dirty="0" smtClean="0"/>
                        <a:t>Rs(10,00,000)</a:t>
                      </a:r>
                      <a:endParaRPr lang="en-US" dirty="0"/>
                    </a:p>
                  </a:txBody>
                  <a:tcPr marL="99415" marR="99415"/>
                </a:tc>
              </a:tr>
              <a:tr h="370840">
                <a:tc>
                  <a:txBody>
                    <a:bodyPr/>
                    <a:lstStyle/>
                    <a:p>
                      <a:r>
                        <a:rPr lang="en-US" sz="1800" b="1" i="0" dirty="0" smtClean="0"/>
                        <a:t> YEAR</a:t>
                      </a:r>
                      <a:endParaRPr lang="en-US" sz="1800" b="1" i="0" dirty="0"/>
                    </a:p>
                  </a:txBody>
                  <a:tcPr marL="99415" marR="99415"/>
                </a:tc>
                <a:tc>
                  <a:txBody>
                    <a:bodyPr/>
                    <a:lstStyle/>
                    <a:p>
                      <a:r>
                        <a:rPr lang="en-US" sz="1800" b="1" i="0" dirty="0" smtClean="0"/>
                        <a:t>CASHFLOW</a:t>
                      </a:r>
                      <a:endParaRPr lang="en-US" sz="1800" b="1" i="0" dirty="0"/>
                    </a:p>
                  </a:txBody>
                  <a:tcPr marL="99415" marR="99415"/>
                </a:tc>
              </a:tr>
              <a:tr h="370840">
                <a:tc>
                  <a:txBody>
                    <a:bodyPr/>
                    <a:lstStyle/>
                    <a:p>
                      <a:r>
                        <a:rPr lang="en-US" dirty="0" smtClean="0"/>
                        <a:t>1</a:t>
                      </a:r>
                      <a:endParaRPr lang="en-US" dirty="0"/>
                    </a:p>
                  </a:txBody>
                  <a:tcPr marL="99415" marR="99415"/>
                </a:tc>
                <a:tc>
                  <a:txBody>
                    <a:bodyPr/>
                    <a:lstStyle/>
                    <a:p>
                      <a:r>
                        <a:rPr lang="en-US" dirty="0" smtClean="0"/>
                        <a:t>2,00,000</a:t>
                      </a:r>
                      <a:endParaRPr lang="en-US" dirty="0"/>
                    </a:p>
                  </a:txBody>
                  <a:tcPr marL="99415" marR="99415"/>
                </a:tc>
              </a:tr>
              <a:tr h="401320">
                <a:tc>
                  <a:txBody>
                    <a:bodyPr/>
                    <a:lstStyle/>
                    <a:p>
                      <a:r>
                        <a:rPr lang="en-US" dirty="0" smtClean="0"/>
                        <a:t>2</a:t>
                      </a:r>
                      <a:endParaRPr lang="en-US" dirty="0"/>
                    </a:p>
                  </a:txBody>
                  <a:tcPr marL="99415" marR="99415"/>
                </a:tc>
                <a:tc>
                  <a:txBody>
                    <a:bodyPr/>
                    <a:lstStyle/>
                    <a:p>
                      <a:r>
                        <a:rPr lang="en-US" dirty="0" smtClean="0"/>
                        <a:t>2,00,000</a:t>
                      </a:r>
                      <a:endParaRPr lang="en-US" dirty="0"/>
                    </a:p>
                  </a:txBody>
                  <a:tcPr marL="99415" marR="99415"/>
                </a:tc>
              </a:tr>
              <a:tr h="370840">
                <a:tc>
                  <a:txBody>
                    <a:bodyPr/>
                    <a:lstStyle/>
                    <a:p>
                      <a:r>
                        <a:rPr lang="en-US" dirty="0" smtClean="0"/>
                        <a:t>3</a:t>
                      </a:r>
                      <a:endParaRPr lang="en-US" dirty="0"/>
                    </a:p>
                  </a:txBody>
                  <a:tcPr marL="99415" marR="99415"/>
                </a:tc>
                <a:tc>
                  <a:txBody>
                    <a:bodyPr/>
                    <a:lstStyle/>
                    <a:p>
                      <a:r>
                        <a:rPr lang="en-US" dirty="0" smtClean="0"/>
                        <a:t>3,00,000</a:t>
                      </a:r>
                      <a:endParaRPr lang="en-US" dirty="0"/>
                    </a:p>
                  </a:txBody>
                  <a:tcPr marL="99415" marR="99415"/>
                </a:tc>
              </a:tr>
              <a:tr h="370840">
                <a:tc>
                  <a:txBody>
                    <a:bodyPr/>
                    <a:lstStyle/>
                    <a:p>
                      <a:r>
                        <a:rPr lang="en-US" dirty="0" smtClean="0"/>
                        <a:t>4</a:t>
                      </a:r>
                      <a:endParaRPr lang="en-US" dirty="0"/>
                    </a:p>
                  </a:txBody>
                  <a:tcPr marL="99415" marR="99415"/>
                </a:tc>
                <a:tc>
                  <a:txBody>
                    <a:bodyPr/>
                    <a:lstStyle/>
                    <a:p>
                      <a:r>
                        <a:rPr lang="en-US" dirty="0" smtClean="0"/>
                        <a:t>3,00,000</a:t>
                      </a:r>
                      <a:endParaRPr lang="en-US" dirty="0"/>
                    </a:p>
                  </a:txBody>
                  <a:tcPr marL="99415" marR="99415"/>
                </a:tc>
              </a:tr>
              <a:tr h="370840">
                <a:tc>
                  <a:txBody>
                    <a:bodyPr/>
                    <a:lstStyle/>
                    <a:p>
                      <a:r>
                        <a:rPr lang="en-US" dirty="0" smtClean="0"/>
                        <a:t>5</a:t>
                      </a:r>
                      <a:endParaRPr lang="en-US" dirty="0"/>
                    </a:p>
                  </a:txBody>
                  <a:tcPr marL="99415" marR="99415"/>
                </a:tc>
                <a:tc>
                  <a:txBody>
                    <a:bodyPr/>
                    <a:lstStyle/>
                    <a:p>
                      <a:r>
                        <a:rPr lang="en-US" dirty="0" smtClean="0"/>
                        <a:t>3,50,000</a:t>
                      </a:r>
                      <a:endParaRPr lang="en-US" dirty="0"/>
                    </a:p>
                  </a:txBody>
                  <a:tcPr marL="99415" marR="99415"/>
                </a:tc>
              </a:tr>
            </a:tbl>
          </a:graphicData>
        </a:graphic>
      </p:graphicFrame>
      <p:sp>
        <p:nvSpPr>
          <p:cNvPr id="9" name="TextBox 8"/>
          <p:cNvSpPr txBox="1"/>
          <p:nvPr/>
        </p:nvSpPr>
        <p:spPr>
          <a:xfrm>
            <a:off x="1524000" y="228600"/>
            <a:ext cx="6086923" cy="1754326"/>
          </a:xfrm>
          <a:prstGeom prst="rect">
            <a:avLst/>
          </a:prstGeom>
          <a:noFill/>
        </p:spPr>
        <p:txBody>
          <a:bodyPr wrap="none" rtlCol="0">
            <a:spAutoFit/>
          </a:bodyPr>
          <a:lstStyle/>
          <a:p>
            <a:r>
              <a:rPr lang="en-US" b="1" dirty="0" smtClean="0">
                <a:solidFill>
                  <a:schemeClr val="accent1">
                    <a:lumMod val="60000"/>
                    <a:lumOff val="40000"/>
                  </a:schemeClr>
                </a:solidFill>
                <a:latin typeface="Verdana" pitchFamily="34" charset="0"/>
                <a:ea typeface="Verdana" pitchFamily="34" charset="0"/>
                <a:cs typeface="Verdana" pitchFamily="34" charset="0"/>
              </a:rPr>
              <a:t>Example</a:t>
            </a:r>
          </a:p>
          <a:p>
            <a:endParaRPr lang="en-US" b="1" dirty="0" smtClean="0">
              <a:solidFill>
                <a:schemeClr val="accent1">
                  <a:lumMod val="60000"/>
                  <a:lumOff val="40000"/>
                </a:schemeClr>
              </a:solidFill>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A Project which has the following cash flow stream</a:t>
            </a:r>
          </a:p>
          <a:p>
            <a:r>
              <a:rPr lang="en-US" dirty="0" smtClean="0">
                <a:latin typeface="Verdana" pitchFamily="34" charset="0"/>
                <a:ea typeface="Verdana" pitchFamily="34" charset="0"/>
                <a:cs typeface="Verdana" pitchFamily="34" charset="0"/>
              </a:rPr>
              <a:t>Calculate NPV </a:t>
            </a:r>
          </a:p>
          <a:p>
            <a:r>
              <a:rPr lang="en-US" dirty="0" smtClean="0">
                <a:latin typeface="Verdana" pitchFamily="34" charset="0"/>
                <a:ea typeface="Verdana" pitchFamily="34" charset="0"/>
                <a:cs typeface="Verdana" pitchFamily="34" charset="0"/>
              </a:rPr>
              <a:t>The cost of capital, K for the firm is 10% </a:t>
            </a:r>
          </a:p>
          <a:p>
            <a:endParaRPr lang="en-IN" dirty="0"/>
          </a:p>
        </p:txBody>
      </p:sp>
      <p:sp>
        <p:nvSpPr>
          <p:cNvPr id="4" name="Date Placeholder 3"/>
          <p:cNvSpPr>
            <a:spLocks noGrp="1"/>
          </p:cNvSpPr>
          <p:nvPr>
            <p:ph type="dt" sz="half" idx="10"/>
          </p:nvPr>
        </p:nvSpPr>
        <p:spPr/>
        <p:txBody>
          <a:bodyPr/>
          <a:lstStyle/>
          <a:p>
            <a:fld id="{DE334E2B-5C1E-4C22-ADFA-5F46EA2F0075}"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5"/>
          <p:cNvGraphicFramePr>
            <a:graphicFrameLocks/>
          </p:cNvGraphicFramePr>
          <p:nvPr/>
        </p:nvGraphicFramePr>
        <p:xfrm>
          <a:off x="1295400" y="304800"/>
          <a:ext cx="3539323" cy="3093720"/>
        </p:xfrm>
        <a:graphic>
          <a:graphicData uri="http://schemas.openxmlformats.org/drawingml/2006/table">
            <a:tbl>
              <a:tblPr firstRow="1" bandRow="1">
                <a:tableStyleId>{5C22544A-7EE6-4342-B048-85BDC9FD1C3A}</a:tableStyleId>
              </a:tblPr>
              <a:tblGrid>
                <a:gridCol w="1849830"/>
                <a:gridCol w="1689493"/>
              </a:tblGrid>
              <a:tr h="838200">
                <a:tc>
                  <a:txBody>
                    <a:bodyPr/>
                    <a:lstStyle/>
                    <a:p>
                      <a:r>
                        <a:rPr lang="en-US" dirty="0" smtClean="0"/>
                        <a:t>INVESTMENT</a:t>
                      </a:r>
                      <a:endParaRPr lang="en-US" dirty="0"/>
                    </a:p>
                  </a:txBody>
                  <a:tcPr marL="99415" marR="99415"/>
                </a:tc>
                <a:tc>
                  <a:txBody>
                    <a:bodyPr/>
                    <a:lstStyle/>
                    <a:p>
                      <a:r>
                        <a:rPr lang="en-US" dirty="0" smtClean="0"/>
                        <a:t>Rs(10,00,000)</a:t>
                      </a:r>
                      <a:endParaRPr lang="en-US" dirty="0"/>
                    </a:p>
                  </a:txBody>
                  <a:tcPr marL="99415" marR="99415"/>
                </a:tc>
              </a:tr>
              <a:tr h="370840">
                <a:tc>
                  <a:txBody>
                    <a:bodyPr/>
                    <a:lstStyle/>
                    <a:p>
                      <a:r>
                        <a:rPr lang="en-US" sz="1800" b="1" i="0" dirty="0" smtClean="0"/>
                        <a:t> YEAR</a:t>
                      </a:r>
                      <a:endParaRPr lang="en-US" sz="1800" b="1" i="0" dirty="0"/>
                    </a:p>
                  </a:txBody>
                  <a:tcPr marL="99415" marR="99415"/>
                </a:tc>
                <a:tc>
                  <a:txBody>
                    <a:bodyPr/>
                    <a:lstStyle/>
                    <a:p>
                      <a:r>
                        <a:rPr lang="en-US" sz="1800" b="1" i="0" dirty="0" smtClean="0"/>
                        <a:t>CASHFLOW</a:t>
                      </a:r>
                      <a:endParaRPr lang="en-US" sz="1800" b="1" i="0" dirty="0"/>
                    </a:p>
                  </a:txBody>
                  <a:tcPr marL="99415" marR="99415"/>
                </a:tc>
              </a:tr>
              <a:tr h="370840">
                <a:tc>
                  <a:txBody>
                    <a:bodyPr/>
                    <a:lstStyle/>
                    <a:p>
                      <a:r>
                        <a:rPr lang="en-US" dirty="0" smtClean="0"/>
                        <a:t>1</a:t>
                      </a:r>
                      <a:endParaRPr lang="en-US" dirty="0"/>
                    </a:p>
                  </a:txBody>
                  <a:tcPr marL="99415" marR="99415"/>
                </a:tc>
                <a:tc>
                  <a:txBody>
                    <a:bodyPr/>
                    <a:lstStyle/>
                    <a:p>
                      <a:r>
                        <a:rPr lang="en-US" dirty="0" smtClean="0"/>
                        <a:t>2,00,000</a:t>
                      </a:r>
                      <a:endParaRPr lang="en-US" dirty="0"/>
                    </a:p>
                  </a:txBody>
                  <a:tcPr marL="99415" marR="99415"/>
                </a:tc>
              </a:tr>
              <a:tr h="401320">
                <a:tc>
                  <a:txBody>
                    <a:bodyPr/>
                    <a:lstStyle/>
                    <a:p>
                      <a:r>
                        <a:rPr lang="en-US" dirty="0" smtClean="0"/>
                        <a:t>2</a:t>
                      </a:r>
                      <a:endParaRPr lang="en-US" dirty="0"/>
                    </a:p>
                  </a:txBody>
                  <a:tcPr marL="99415" marR="99415"/>
                </a:tc>
                <a:tc>
                  <a:txBody>
                    <a:bodyPr/>
                    <a:lstStyle/>
                    <a:p>
                      <a:r>
                        <a:rPr lang="en-US" dirty="0" smtClean="0"/>
                        <a:t>2,00,000</a:t>
                      </a:r>
                      <a:endParaRPr lang="en-US" dirty="0"/>
                    </a:p>
                  </a:txBody>
                  <a:tcPr marL="99415" marR="99415"/>
                </a:tc>
              </a:tr>
              <a:tr h="370840">
                <a:tc>
                  <a:txBody>
                    <a:bodyPr/>
                    <a:lstStyle/>
                    <a:p>
                      <a:r>
                        <a:rPr lang="en-US" dirty="0" smtClean="0"/>
                        <a:t>3</a:t>
                      </a:r>
                      <a:endParaRPr lang="en-US" dirty="0"/>
                    </a:p>
                  </a:txBody>
                  <a:tcPr marL="99415" marR="99415"/>
                </a:tc>
                <a:tc>
                  <a:txBody>
                    <a:bodyPr/>
                    <a:lstStyle/>
                    <a:p>
                      <a:r>
                        <a:rPr lang="en-US" dirty="0" smtClean="0"/>
                        <a:t>3,00,000</a:t>
                      </a:r>
                      <a:endParaRPr lang="en-US" dirty="0"/>
                    </a:p>
                  </a:txBody>
                  <a:tcPr marL="99415" marR="99415"/>
                </a:tc>
              </a:tr>
              <a:tr h="370840">
                <a:tc>
                  <a:txBody>
                    <a:bodyPr/>
                    <a:lstStyle/>
                    <a:p>
                      <a:r>
                        <a:rPr lang="en-US" dirty="0" smtClean="0"/>
                        <a:t>4</a:t>
                      </a:r>
                      <a:endParaRPr lang="en-US" dirty="0"/>
                    </a:p>
                  </a:txBody>
                  <a:tcPr marL="99415" marR="99415"/>
                </a:tc>
                <a:tc>
                  <a:txBody>
                    <a:bodyPr/>
                    <a:lstStyle/>
                    <a:p>
                      <a:r>
                        <a:rPr lang="en-US" dirty="0" smtClean="0"/>
                        <a:t>3,00,000</a:t>
                      </a:r>
                      <a:endParaRPr lang="en-US" dirty="0"/>
                    </a:p>
                  </a:txBody>
                  <a:tcPr marL="99415" marR="99415"/>
                </a:tc>
              </a:tr>
              <a:tr h="370840">
                <a:tc>
                  <a:txBody>
                    <a:bodyPr/>
                    <a:lstStyle/>
                    <a:p>
                      <a:r>
                        <a:rPr lang="en-US" dirty="0" smtClean="0"/>
                        <a:t>5</a:t>
                      </a:r>
                      <a:endParaRPr lang="en-US" dirty="0"/>
                    </a:p>
                  </a:txBody>
                  <a:tcPr marL="99415" marR="99415"/>
                </a:tc>
                <a:tc>
                  <a:txBody>
                    <a:bodyPr/>
                    <a:lstStyle/>
                    <a:p>
                      <a:r>
                        <a:rPr lang="en-US" dirty="0" smtClean="0"/>
                        <a:t>3,50,000</a:t>
                      </a:r>
                      <a:endParaRPr lang="en-US" dirty="0"/>
                    </a:p>
                  </a:txBody>
                  <a:tcPr marL="99415" marR="99415"/>
                </a:tc>
              </a:tr>
            </a:tbl>
          </a:graphicData>
        </a:graphic>
      </p:graphicFrame>
      <p:graphicFrame>
        <p:nvGraphicFramePr>
          <p:cNvPr id="44034" name="Object 2"/>
          <p:cNvGraphicFramePr>
            <a:graphicFrameLocks noChangeAspect="1"/>
          </p:cNvGraphicFramePr>
          <p:nvPr/>
        </p:nvGraphicFramePr>
        <p:xfrm>
          <a:off x="1371600" y="3657600"/>
          <a:ext cx="7373938" cy="2733675"/>
        </p:xfrm>
        <a:graphic>
          <a:graphicData uri="http://schemas.openxmlformats.org/presentationml/2006/ole">
            <p:oleObj spid="_x0000_s44034" name="Equation" r:id="rId3" imgW="4178160" imgH="1549080" progId="">
              <p:embed/>
            </p:oleObj>
          </a:graphicData>
        </a:graphic>
      </p:graphicFrame>
      <p:sp>
        <p:nvSpPr>
          <p:cNvPr id="4" name="Date Placeholder 3"/>
          <p:cNvSpPr>
            <a:spLocks noGrp="1"/>
          </p:cNvSpPr>
          <p:nvPr>
            <p:ph type="dt" sz="half" idx="10"/>
          </p:nvPr>
        </p:nvSpPr>
        <p:spPr/>
        <p:txBody>
          <a:bodyPr/>
          <a:lstStyle/>
          <a:p>
            <a:fld id="{9586C177-35D2-4217-954B-5F4169DCFD39}"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114800" y="304800"/>
          <a:ext cx="4724400" cy="6629400"/>
        </p:xfrm>
        <a:graphic>
          <a:graphicData uri="http://schemas.openxmlformats.org/drawingml/2006/table">
            <a:tbl>
              <a:tblPr>
                <a:tableStyleId>{775DCB02-9BB8-47FD-8907-85C794F793BA}</a:tableStyleId>
              </a:tblPr>
              <a:tblGrid>
                <a:gridCol w="2057400"/>
                <a:gridCol w="1295400"/>
                <a:gridCol w="1371600"/>
              </a:tblGrid>
              <a:tr h="457200">
                <a:tc>
                  <a:txBody>
                    <a:bodyPr/>
                    <a:lstStyle/>
                    <a:p>
                      <a:pPr>
                        <a:lnSpc>
                          <a:spcPct val="150000"/>
                        </a:lnSpc>
                        <a:spcAft>
                          <a:spcPts val="0"/>
                        </a:spcAft>
                      </a:pPr>
                      <a:endParaRPr lang="en-IN" sz="1800" dirty="0">
                        <a:latin typeface="TimesNewRoman"/>
                        <a:ea typeface="Calibri"/>
                        <a:cs typeface="TimesNewRoman"/>
                      </a:endParaRPr>
                    </a:p>
                  </a:txBody>
                  <a:tcPr marL="67733" marR="67733" marT="0" marB="0"/>
                </a:tc>
                <a:tc>
                  <a:txBody>
                    <a:bodyPr/>
                    <a:lstStyle/>
                    <a:p>
                      <a:pPr>
                        <a:lnSpc>
                          <a:spcPct val="150000"/>
                        </a:lnSpc>
                        <a:spcAft>
                          <a:spcPts val="0"/>
                        </a:spcAft>
                      </a:pPr>
                      <a:r>
                        <a:rPr lang="en-IN" sz="1800" dirty="0"/>
                        <a:t>Project1</a:t>
                      </a:r>
                      <a:endParaRPr lang="en-IN" sz="1600" dirty="0">
                        <a:latin typeface="Calibri"/>
                        <a:ea typeface="Calibri"/>
                        <a:cs typeface="Times New Roman"/>
                      </a:endParaRPr>
                    </a:p>
                  </a:txBody>
                  <a:tcPr marL="67733" marR="67733" marT="0" marB="0"/>
                </a:tc>
                <a:tc>
                  <a:txBody>
                    <a:bodyPr/>
                    <a:lstStyle/>
                    <a:p>
                      <a:pPr>
                        <a:lnSpc>
                          <a:spcPct val="150000"/>
                        </a:lnSpc>
                        <a:spcAft>
                          <a:spcPts val="0"/>
                        </a:spcAft>
                      </a:pPr>
                      <a:r>
                        <a:rPr lang="en-IN" sz="1800"/>
                        <a:t>Project2</a:t>
                      </a:r>
                      <a:endParaRPr lang="en-IN" sz="1600">
                        <a:latin typeface="Calibri"/>
                        <a:ea typeface="Calibri"/>
                        <a:cs typeface="Times New Roman"/>
                      </a:endParaRPr>
                    </a:p>
                  </a:txBody>
                  <a:tcPr marL="67733" marR="67733" marT="0" marB="0"/>
                </a:tc>
              </a:tr>
              <a:tr h="270933">
                <a:tc>
                  <a:txBody>
                    <a:bodyPr/>
                    <a:lstStyle/>
                    <a:p>
                      <a:pPr>
                        <a:lnSpc>
                          <a:spcPct val="150000"/>
                        </a:lnSpc>
                        <a:spcAft>
                          <a:spcPts val="0"/>
                        </a:spcAft>
                      </a:pPr>
                      <a:r>
                        <a:rPr lang="en-IN" sz="1800"/>
                        <a:t>Capital cost</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30000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30000</a:t>
                      </a:r>
                      <a:endParaRPr lang="en-IN" sz="1600">
                        <a:latin typeface="Calibri"/>
                        <a:ea typeface="Calibri"/>
                        <a:cs typeface="Times New Roman"/>
                      </a:endParaRPr>
                    </a:p>
                  </a:txBody>
                  <a:tcPr marL="67733" marR="67733" marT="0" marB="0"/>
                </a:tc>
              </a:tr>
              <a:tr h="548641">
                <a:tc>
                  <a:txBody>
                    <a:bodyPr/>
                    <a:lstStyle/>
                    <a:p>
                      <a:pPr>
                        <a:lnSpc>
                          <a:spcPct val="150000"/>
                        </a:lnSpc>
                        <a:spcAft>
                          <a:spcPts val="0"/>
                        </a:spcAft>
                      </a:pPr>
                      <a:r>
                        <a:rPr lang="en-IN" sz="1800"/>
                        <a:t>Year</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Net </a:t>
                      </a:r>
                      <a:r>
                        <a:rPr lang="en-IN" sz="1800" dirty="0" smtClean="0"/>
                        <a:t>annual</a:t>
                      </a:r>
                    </a:p>
                    <a:p>
                      <a:pPr>
                        <a:lnSpc>
                          <a:spcPct val="150000"/>
                        </a:lnSpc>
                        <a:spcAft>
                          <a:spcPts val="0"/>
                        </a:spcAft>
                      </a:pPr>
                      <a:r>
                        <a:rPr lang="en-IN" sz="1800" dirty="0" smtClean="0"/>
                        <a:t> </a:t>
                      </a:r>
                      <a:r>
                        <a:rPr lang="en-IN" sz="1800" dirty="0"/>
                        <a:t>Saving(Rs)</a:t>
                      </a:r>
                      <a:endParaRPr lang="en-IN" sz="1600" dirty="0">
                        <a:latin typeface="Calibri"/>
                        <a:ea typeface="Calibri"/>
                        <a:cs typeface="Times New Roman"/>
                      </a:endParaRPr>
                    </a:p>
                  </a:txBody>
                  <a:tcPr marL="67733" marR="67733" marT="0" marB="0"/>
                </a:tc>
                <a:tc>
                  <a:txBody>
                    <a:bodyPr/>
                    <a:lstStyle/>
                    <a:p>
                      <a:pPr>
                        <a:lnSpc>
                          <a:spcPct val="150000"/>
                        </a:lnSpc>
                        <a:spcAft>
                          <a:spcPts val="0"/>
                        </a:spcAft>
                      </a:pPr>
                      <a:r>
                        <a:rPr lang="en-IN" sz="1800" dirty="0"/>
                        <a:t>Net </a:t>
                      </a:r>
                      <a:r>
                        <a:rPr lang="en-IN" sz="1800" dirty="0" smtClean="0"/>
                        <a:t>annual</a:t>
                      </a:r>
                    </a:p>
                    <a:p>
                      <a:pPr>
                        <a:lnSpc>
                          <a:spcPct val="150000"/>
                        </a:lnSpc>
                        <a:spcAft>
                          <a:spcPts val="0"/>
                        </a:spcAft>
                      </a:pPr>
                      <a:r>
                        <a:rPr lang="en-IN" sz="1800" dirty="0" smtClean="0"/>
                        <a:t> </a:t>
                      </a:r>
                      <a:r>
                        <a:rPr lang="en-IN" sz="1800" dirty="0"/>
                        <a:t>Saving(Rs)</a:t>
                      </a:r>
                      <a:endParaRPr lang="en-IN" sz="1600" dirty="0">
                        <a:latin typeface="Calibri"/>
                        <a:ea typeface="Calibri"/>
                        <a:cs typeface="Times New Roman"/>
                      </a:endParaRPr>
                    </a:p>
                  </a:txBody>
                  <a:tcPr marL="67733" marR="67733" marT="0" marB="0"/>
                </a:tc>
              </a:tr>
              <a:tr h="213360">
                <a:tc>
                  <a:txBody>
                    <a:bodyPr/>
                    <a:lstStyle/>
                    <a:p>
                      <a:pPr>
                        <a:lnSpc>
                          <a:spcPct val="150000"/>
                        </a:lnSpc>
                        <a:spcAft>
                          <a:spcPts val="0"/>
                        </a:spcAft>
                      </a:pPr>
                      <a:r>
                        <a:rPr lang="en-IN" sz="1800"/>
                        <a:t>1</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+6600</a:t>
                      </a:r>
                      <a:endParaRPr lang="en-IN" sz="1600" dirty="0">
                        <a:latin typeface="Calibri"/>
                        <a:ea typeface="Calibri"/>
                        <a:cs typeface="Times New Roman"/>
                      </a:endParaRPr>
                    </a:p>
                  </a:txBody>
                  <a:tcPr marL="67733" marR="67733" marT="0" marB="0"/>
                </a:tc>
                <a:tc>
                  <a:txBody>
                    <a:bodyPr/>
                    <a:lstStyle/>
                    <a:p>
                      <a:pPr>
                        <a:lnSpc>
                          <a:spcPct val="150000"/>
                        </a:lnSpc>
                        <a:spcAft>
                          <a:spcPts val="0"/>
                        </a:spcAft>
                      </a:pPr>
                      <a:r>
                        <a:rPr lang="en-IN" sz="1800"/>
                        <a:t>+6000</a:t>
                      </a:r>
                      <a:endParaRPr lang="en-IN" sz="1600">
                        <a:latin typeface="Calibri"/>
                        <a:ea typeface="Calibri"/>
                        <a:cs typeface="Times New Roman"/>
                      </a:endParaRPr>
                    </a:p>
                  </a:txBody>
                  <a:tcPr marL="67733" marR="67733" marT="0" marB="0"/>
                </a:tc>
              </a:tr>
              <a:tr h="191325">
                <a:tc>
                  <a:txBody>
                    <a:bodyPr/>
                    <a:lstStyle/>
                    <a:p>
                      <a:pPr>
                        <a:lnSpc>
                          <a:spcPct val="150000"/>
                        </a:lnSpc>
                        <a:spcAft>
                          <a:spcPts val="0"/>
                        </a:spcAft>
                      </a:pPr>
                      <a:r>
                        <a:rPr lang="en-IN" sz="1800"/>
                        <a:t>2</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+6600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+6000</a:t>
                      </a:r>
                      <a:endParaRPr lang="en-IN" sz="1600" dirty="0">
                        <a:latin typeface="Calibri"/>
                        <a:ea typeface="Calibri"/>
                        <a:cs typeface="Times New Roman"/>
                      </a:endParaRPr>
                    </a:p>
                  </a:txBody>
                  <a:tcPr marL="67733" marR="67733" marT="0" marB="0"/>
                </a:tc>
              </a:tr>
              <a:tr h="245490">
                <a:tc>
                  <a:txBody>
                    <a:bodyPr/>
                    <a:lstStyle/>
                    <a:p>
                      <a:pPr>
                        <a:lnSpc>
                          <a:spcPct val="150000"/>
                        </a:lnSpc>
                        <a:spcAft>
                          <a:spcPts val="0"/>
                        </a:spcAft>
                      </a:pPr>
                      <a:r>
                        <a:rPr lang="en-IN" sz="1800"/>
                        <a:t>3</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+6300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+6000</a:t>
                      </a:r>
                      <a:endParaRPr lang="en-IN" sz="1600">
                        <a:latin typeface="Calibri"/>
                        <a:ea typeface="Calibri"/>
                        <a:cs typeface="Times New Roman"/>
                      </a:endParaRPr>
                    </a:p>
                  </a:txBody>
                  <a:tcPr marL="67733" marR="67733" marT="0" marB="0"/>
                </a:tc>
              </a:tr>
              <a:tr h="223455">
                <a:tc>
                  <a:txBody>
                    <a:bodyPr/>
                    <a:lstStyle/>
                    <a:p>
                      <a:pPr>
                        <a:lnSpc>
                          <a:spcPct val="150000"/>
                        </a:lnSpc>
                        <a:spcAft>
                          <a:spcPts val="0"/>
                        </a:spcAft>
                      </a:pPr>
                      <a:r>
                        <a:rPr lang="en-IN" sz="1800"/>
                        <a:t>4</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+6300</a:t>
                      </a:r>
                      <a:endParaRPr lang="en-IN" sz="1600" dirty="0">
                        <a:latin typeface="Calibri"/>
                        <a:ea typeface="Calibri"/>
                        <a:cs typeface="Times New Roman"/>
                      </a:endParaRPr>
                    </a:p>
                  </a:txBody>
                  <a:tcPr marL="67733" marR="67733" marT="0" marB="0"/>
                </a:tc>
                <a:tc>
                  <a:txBody>
                    <a:bodyPr/>
                    <a:lstStyle/>
                    <a:p>
                      <a:pPr>
                        <a:lnSpc>
                          <a:spcPct val="150000"/>
                        </a:lnSpc>
                        <a:spcAft>
                          <a:spcPts val="0"/>
                        </a:spcAft>
                      </a:pPr>
                      <a:r>
                        <a:rPr lang="en-IN" sz="1800"/>
                        <a:t>+6000</a:t>
                      </a:r>
                      <a:endParaRPr lang="en-IN" sz="1600">
                        <a:latin typeface="Calibri"/>
                        <a:ea typeface="Calibri"/>
                        <a:cs typeface="Times New Roman"/>
                      </a:endParaRPr>
                    </a:p>
                  </a:txBody>
                  <a:tcPr marL="67733" marR="67733" marT="0" marB="0"/>
                </a:tc>
              </a:tr>
              <a:tr h="201420">
                <a:tc>
                  <a:txBody>
                    <a:bodyPr/>
                    <a:lstStyle/>
                    <a:p>
                      <a:pPr>
                        <a:lnSpc>
                          <a:spcPct val="150000"/>
                        </a:lnSpc>
                        <a:spcAft>
                          <a:spcPts val="0"/>
                        </a:spcAft>
                      </a:pPr>
                      <a:r>
                        <a:rPr lang="en-IN" sz="1800"/>
                        <a:t>5</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+6000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+6000</a:t>
                      </a:r>
                      <a:endParaRPr lang="en-IN" sz="1600">
                        <a:latin typeface="Calibri"/>
                        <a:ea typeface="Calibri"/>
                        <a:cs typeface="Times New Roman"/>
                      </a:endParaRPr>
                    </a:p>
                  </a:txBody>
                  <a:tcPr marL="67733" marR="67733" marT="0" marB="0"/>
                </a:tc>
              </a:tr>
              <a:tr h="255585">
                <a:tc>
                  <a:txBody>
                    <a:bodyPr/>
                    <a:lstStyle/>
                    <a:p>
                      <a:pPr>
                        <a:lnSpc>
                          <a:spcPct val="150000"/>
                        </a:lnSpc>
                        <a:spcAft>
                          <a:spcPts val="0"/>
                        </a:spcAft>
                      </a:pPr>
                      <a:r>
                        <a:rPr lang="en-IN" sz="1800"/>
                        <a:t>6</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+6000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+6000</a:t>
                      </a:r>
                      <a:endParaRPr lang="en-IN" sz="1600" dirty="0">
                        <a:latin typeface="Calibri"/>
                        <a:ea typeface="Calibri"/>
                        <a:cs typeface="Times New Roman"/>
                      </a:endParaRPr>
                    </a:p>
                  </a:txBody>
                  <a:tcPr marL="67733" marR="67733" marT="0" marB="0"/>
                </a:tc>
              </a:tr>
              <a:tr h="309750">
                <a:tc>
                  <a:txBody>
                    <a:bodyPr/>
                    <a:lstStyle/>
                    <a:p>
                      <a:pPr>
                        <a:lnSpc>
                          <a:spcPct val="150000"/>
                        </a:lnSpc>
                        <a:spcAft>
                          <a:spcPts val="0"/>
                        </a:spcAft>
                      </a:pPr>
                      <a:r>
                        <a:rPr lang="en-IN" sz="1800"/>
                        <a:t>7</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+5700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+6000</a:t>
                      </a:r>
                      <a:endParaRPr lang="en-IN" sz="1600">
                        <a:latin typeface="Calibri"/>
                        <a:ea typeface="Calibri"/>
                        <a:cs typeface="Times New Roman"/>
                      </a:endParaRPr>
                    </a:p>
                  </a:txBody>
                  <a:tcPr marL="67733" marR="67733" marT="0" marB="0"/>
                </a:tc>
              </a:tr>
              <a:tr h="211515">
                <a:tc>
                  <a:txBody>
                    <a:bodyPr/>
                    <a:lstStyle/>
                    <a:p>
                      <a:pPr>
                        <a:lnSpc>
                          <a:spcPct val="150000"/>
                        </a:lnSpc>
                        <a:spcAft>
                          <a:spcPts val="0"/>
                        </a:spcAft>
                      </a:pPr>
                      <a:r>
                        <a:rPr lang="en-IN" sz="1800"/>
                        <a:t>8</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+5700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+6000</a:t>
                      </a:r>
                      <a:endParaRPr lang="en-IN" sz="1600" dirty="0">
                        <a:latin typeface="Calibri"/>
                        <a:ea typeface="Calibri"/>
                        <a:cs typeface="Times New Roman"/>
                      </a:endParaRPr>
                    </a:p>
                  </a:txBody>
                  <a:tcPr marL="67733" marR="67733" marT="0" marB="0"/>
                </a:tc>
              </a:tr>
              <a:tr h="341880">
                <a:tc>
                  <a:txBody>
                    <a:bodyPr/>
                    <a:lstStyle/>
                    <a:p>
                      <a:pPr>
                        <a:lnSpc>
                          <a:spcPct val="150000"/>
                        </a:lnSpc>
                        <a:spcAft>
                          <a:spcPts val="0"/>
                        </a:spcAft>
                      </a:pPr>
                      <a:r>
                        <a:rPr lang="en-IN" sz="1800"/>
                        <a:t>9</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+5400</a:t>
                      </a:r>
                      <a:endParaRPr lang="en-IN" sz="1600" dirty="0">
                        <a:latin typeface="Calibri"/>
                        <a:ea typeface="Calibri"/>
                        <a:cs typeface="Times New Roman"/>
                      </a:endParaRPr>
                    </a:p>
                  </a:txBody>
                  <a:tcPr marL="67733" marR="67733" marT="0" marB="0"/>
                </a:tc>
                <a:tc>
                  <a:txBody>
                    <a:bodyPr/>
                    <a:lstStyle/>
                    <a:p>
                      <a:pPr>
                        <a:lnSpc>
                          <a:spcPct val="150000"/>
                        </a:lnSpc>
                        <a:spcAft>
                          <a:spcPts val="0"/>
                        </a:spcAft>
                      </a:pPr>
                      <a:r>
                        <a:rPr lang="en-IN" sz="1800"/>
                        <a:t>+6000</a:t>
                      </a:r>
                      <a:endParaRPr lang="en-IN" sz="1600">
                        <a:latin typeface="Calibri"/>
                        <a:ea typeface="Calibri"/>
                        <a:cs typeface="Times New Roman"/>
                      </a:endParaRPr>
                    </a:p>
                  </a:txBody>
                  <a:tcPr marL="67733" marR="67733" marT="0" marB="0"/>
                </a:tc>
              </a:tr>
              <a:tr h="228600">
                <a:tc>
                  <a:txBody>
                    <a:bodyPr/>
                    <a:lstStyle/>
                    <a:p>
                      <a:pPr>
                        <a:lnSpc>
                          <a:spcPct val="150000"/>
                        </a:lnSpc>
                        <a:spcAft>
                          <a:spcPts val="0"/>
                        </a:spcAft>
                      </a:pPr>
                      <a:r>
                        <a:rPr lang="en-IN" sz="1800"/>
                        <a:t>10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a:t>+5400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+6000</a:t>
                      </a:r>
                      <a:endParaRPr lang="en-IN" sz="1600" dirty="0">
                        <a:latin typeface="Calibri"/>
                        <a:ea typeface="Calibri"/>
                        <a:cs typeface="Times New Roman"/>
                      </a:endParaRPr>
                    </a:p>
                  </a:txBody>
                  <a:tcPr marL="67733" marR="67733" marT="0" marB="0"/>
                </a:tc>
              </a:tr>
              <a:tr h="541867">
                <a:tc>
                  <a:txBody>
                    <a:bodyPr/>
                    <a:lstStyle/>
                    <a:p>
                      <a:pPr>
                        <a:lnSpc>
                          <a:spcPct val="150000"/>
                        </a:lnSpc>
                        <a:spcAft>
                          <a:spcPts val="0"/>
                        </a:spcAft>
                      </a:pPr>
                      <a:r>
                        <a:rPr lang="en-IN" sz="1800" dirty="0"/>
                        <a:t>Total net saving </a:t>
                      </a:r>
                      <a:endParaRPr lang="en-IN" sz="1800" dirty="0" smtClean="0"/>
                    </a:p>
                    <a:p>
                      <a:pPr>
                        <a:lnSpc>
                          <a:spcPct val="150000"/>
                        </a:lnSpc>
                        <a:spcAft>
                          <a:spcPts val="0"/>
                        </a:spcAft>
                      </a:pPr>
                      <a:r>
                        <a:rPr lang="en-IN" sz="1800" dirty="0" smtClean="0"/>
                        <a:t>at </a:t>
                      </a:r>
                      <a:r>
                        <a:rPr lang="en-IN" sz="1800" dirty="0"/>
                        <a:t>end of tenth year</a:t>
                      </a:r>
                      <a:endParaRPr lang="en-IN" sz="1600" dirty="0">
                        <a:latin typeface="Calibri"/>
                        <a:ea typeface="Calibri"/>
                        <a:cs typeface="Times New Roman"/>
                      </a:endParaRPr>
                    </a:p>
                  </a:txBody>
                  <a:tcPr marL="67733" marR="67733" marT="0" marB="0"/>
                </a:tc>
                <a:tc>
                  <a:txBody>
                    <a:bodyPr/>
                    <a:lstStyle/>
                    <a:p>
                      <a:pPr>
                        <a:lnSpc>
                          <a:spcPct val="150000"/>
                        </a:lnSpc>
                        <a:spcAft>
                          <a:spcPts val="0"/>
                        </a:spcAft>
                      </a:pPr>
                      <a:r>
                        <a:rPr lang="en-IN" sz="1800"/>
                        <a:t>+60000</a:t>
                      </a:r>
                      <a:endParaRPr lang="en-IN" sz="1600">
                        <a:latin typeface="Calibri"/>
                        <a:ea typeface="Calibri"/>
                        <a:cs typeface="Times New Roman"/>
                      </a:endParaRPr>
                    </a:p>
                  </a:txBody>
                  <a:tcPr marL="67733" marR="67733" marT="0" marB="0"/>
                </a:tc>
                <a:tc>
                  <a:txBody>
                    <a:bodyPr/>
                    <a:lstStyle/>
                    <a:p>
                      <a:pPr>
                        <a:lnSpc>
                          <a:spcPct val="150000"/>
                        </a:lnSpc>
                        <a:spcAft>
                          <a:spcPts val="0"/>
                        </a:spcAft>
                      </a:pPr>
                      <a:r>
                        <a:rPr lang="en-IN" sz="1800" dirty="0"/>
                        <a:t>+60000</a:t>
                      </a:r>
                      <a:endParaRPr lang="en-IN" sz="1600" dirty="0">
                        <a:latin typeface="Calibri"/>
                        <a:ea typeface="Calibri"/>
                        <a:cs typeface="Times New Roman"/>
                      </a:endParaRPr>
                    </a:p>
                  </a:txBody>
                  <a:tcPr marL="67733" marR="67733" marT="0" marB="0"/>
                </a:tc>
              </a:tr>
            </a:tbl>
          </a:graphicData>
        </a:graphic>
      </p:graphicFrame>
      <p:sp>
        <p:nvSpPr>
          <p:cNvPr id="3" name="Rectangle 2"/>
          <p:cNvSpPr/>
          <p:nvPr/>
        </p:nvSpPr>
        <p:spPr>
          <a:xfrm>
            <a:off x="1066800" y="914400"/>
            <a:ext cx="2895600" cy="2246769"/>
          </a:xfrm>
          <a:prstGeom prst="rect">
            <a:avLst/>
          </a:prstGeom>
        </p:spPr>
        <p:txBody>
          <a:bodyPr wrap="square">
            <a:spAutoFit/>
          </a:bodyPr>
          <a:lstStyle/>
          <a:p>
            <a:pPr algn="just"/>
            <a:r>
              <a:rPr lang="en-US" sz="2000" b="1" dirty="0" smtClean="0">
                <a:solidFill>
                  <a:schemeClr val="accent1">
                    <a:lumMod val="60000"/>
                    <a:lumOff val="40000"/>
                  </a:schemeClr>
                </a:solidFill>
                <a:latin typeface="Verdana" pitchFamily="34" charset="0"/>
                <a:ea typeface="Verdana" pitchFamily="34" charset="0"/>
                <a:cs typeface="Verdana" pitchFamily="34" charset="0"/>
              </a:rPr>
              <a:t>Example</a:t>
            </a:r>
          </a:p>
          <a:p>
            <a:pPr algn="just"/>
            <a:r>
              <a:rPr lang="en-IN" sz="2000" dirty="0" smtClean="0"/>
              <a:t>Using the net present value method, evaluate the financial merits of two  proposed projects shown in table. The annual rate is 8 % for each project</a:t>
            </a:r>
            <a:r>
              <a:rPr lang="en-IN" dirty="0" smtClean="0"/>
              <a:t>. </a:t>
            </a:r>
            <a:endParaRPr lang="en-IN" dirty="0"/>
          </a:p>
        </p:txBody>
      </p:sp>
      <p:sp>
        <p:nvSpPr>
          <p:cNvPr id="5" name="Date Placeholder 4"/>
          <p:cNvSpPr>
            <a:spLocks noGrp="1"/>
          </p:cNvSpPr>
          <p:nvPr>
            <p:ph type="dt" sz="half" idx="10"/>
          </p:nvPr>
        </p:nvSpPr>
        <p:spPr/>
        <p:txBody>
          <a:bodyPr/>
          <a:lstStyle/>
          <a:p>
            <a:fld id="{02D812A1-0FA3-43B5-9D04-1D8CF0AD9F69}"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98080" cy="1143000"/>
          </a:xfrm>
        </p:spPr>
        <p:txBody>
          <a:bodyPr>
            <a:normAutofit/>
          </a:bodyPr>
          <a:lstStyle/>
          <a:p>
            <a:r>
              <a:rPr lang="en-US" sz="3200" b="1" dirty="0" smtClean="0"/>
              <a:t>CASH FLOW</a:t>
            </a:r>
            <a:endParaRPr lang="en-US" sz="3200" b="1" dirty="0"/>
          </a:p>
        </p:txBody>
      </p:sp>
      <p:sp>
        <p:nvSpPr>
          <p:cNvPr id="3" name="Content Placeholder 2"/>
          <p:cNvSpPr>
            <a:spLocks noGrp="1"/>
          </p:cNvSpPr>
          <p:nvPr>
            <p:ph idx="1"/>
          </p:nvPr>
        </p:nvSpPr>
        <p:spPr>
          <a:xfrm>
            <a:off x="1066800" y="1447800"/>
            <a:ext cx="7498080" cy="4800600"/>
          </a:xfrm>
        </p:spPr>
        <p:txBody>
          <a:bodyPr>
            <a:normAutofit/>
          </a:bodyPr>
          <a:lstStyle/>
          <a:p>
            <a:r>
              <a:rPr lang="en-US" sz="2800" dirty="0" smtClean="0">
                <a:solidFill>
                  <a:schemeClr val="tx2"/>
                </a:solidFill>
              </a:rPr>
              <a:t>A revenue or expense stream that changes a cash account over a given period. Cash inflows usually arise from one of three activities - financing, operations or investing - although this also occurs as a </a:t>
            </a:r>
            <a:r>
              <a:rPr lang="en-US" sz="2800" u="sng" dirty="0" smtClean="0">
                <a:solidFill>
                  <a:schemeClr val="tx2"/>
                </a:solidFill>
                <a:hlinkClick r:id="rId2" tooltip="Click to Continue &gt; by Deals Plugin"/>
              </a:rPr>
              <a:t>result</a:t>
            </a:r>
            <a:r>
              <a:rPr lang="en-US" sz="2800" dirty="0" smtClean="0">
                <a:solidFill>
                  <a:schemeClr val="tx2"/>
                </a:solidFill>
              </a:rPr>
              <a:t> of donations or gifts in the case of personal finance. Cash outflows result from expenses or investments. This holds true for both business and personal finance.</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endParaRPr lang="en-US" sz="2800" dirty="0" smtClean="0">
              <a:solidFill>
                <a:schemeClr val="tx2"/>
              </a:solidFill>
            </a:endParaRPr>
          </a:p>
          <a:p>
            <a:endParaRPr lang="en-US" sz="2800" dirty="0">
              <a:solidFill>
                <a:schemeClr val="tx2"/>
              </a:solidFill>
            </a:endParaRPr>
          </a:p>
        </p:txBody>
      </p:sp>
      <p:sp>
        <p:nvSpPr>
          <p:cNvPr id="4" name="Date Placeholder 3"/>
          <p:cNvSpPr>
            <a:spLocks noGrp="1"/>
          </p:cNvSpPr>
          <p:nvPr>
            <p:ph type="dt" sz="half" idx="10"/>
          </p:nvPr>
        </p:nvSpPr>
        <p:spPr/>
        <p:txBody>
          <a:bodyPr/>
          <a:lstStyle/>
          <a:p>
            <a:fld id="{1CC027B0-55D3-4039-BDDA-5F2F6B8C4248}"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8686800" cy="1162050"/>
          </a:xfrm>
        </p:spPr>
        <p:txBody>
          <a:bodyPr>
            <a:normAutofit/>
          </a:bodyPr>
          <a:lstStyle/>
          <a:p>
            <a:r>
              <a:rPr lang="en-US" sz="3200" dirty="0" smtClean="0"/>
              <a:t>EXAMPLE OF </a:t>
            </a:r>
            <a:r>
              <a:rPr lang="en-US" sz="3200" b="1" dirty="0" smtClean="0"/>
              <a:t>NPV</a:t>
            </a:r>
            <a:r>
              <a:rPr lang="en-US" sz="3200" dirty="0" smtClean="0"/>
              <a:t> AND </a:t>
            </a:r>
            <a:r>
              <a:rPr lang="en-US" sz="3200" b="1" dirty="0" smtClean="0"/>
              <a:t>IRR</a:t>
            </a:r>
            <a:endParaRPr lang="en-US" sz="3200" b="1" dirty="0"/>
          </a:p>
        </p:txBody>
      </p:sp>
      <p:sp>
        <p:nvSpPr>
          <p:cNvPr id="7" name="Text Placeholder 6"/>
          <p:cNvSpPr>
            <a:spLocks noGrp="1"/>
          </p:cNvSpPr>
          <p:nvPr>
            <p:ph type="body" idx="2"/>
          </p:nvPr>
        </p:nvSpPr>
        <p:spPr>
          <a:xfrm>
            <a:off x="0" y="5029200"/>
            <a:ext cx="9144000" cy="1828800"/>
          </a:xfrm>
        </p:spPr>
        <p:txBody>
          <a:bodyPr>
            <a:normAutofit/>
          </a:bodyPr>
          <a:lstStyle/>
          <a:p>
            <a:r>
              <a:rPr lang="en-US" sz="2800" dirty="0" smtClean="0">
                <a:solidFill>
                  <a:schemeClr val="tx2"/>
                </a:solidFill>
              </a:rPr>
              <a:t>The cost of capital , k for the firms is 10%.</a:t>
            </a:r>
            <a:endParaRPr lang="en-US" sz="2800" dirty="0">
              <a:solidFill>
                <a:schemeClr val="tx2"/>
              </a:solidFill>
            </a:endParaRPr>
          </a:p>
        </p:txBody>
      </p:sp>
      <p:graphicFrame>
        <p:nvGraphicFramePr>
          <p:cNvPr id="6" name="Content Placeholder 5"/>
          <p:cNvGraphicFramePr>
            <a:graphicFrameLocks noGrp="1"/>
          </p:cNvGraphicFramePr>
          <p:nvPr>
            <p:ph sz="half" idx="1"/>
          </p:nvPr>
        </p:nvGraphicFramePr>
        <p:xfrm>
          <a:off x="304800" y="1524000"/>
          <a:ext cx="8153400" cy="3093720"/>
        </p:xfrm>
        <a:graphic>
          <a:graphicData uri="http://schemas.openxmlformats.org/drawingml/2006/table">
            <a:tbl>
              <a:tblPr firstRow="1" bandRow="1">
                <a:tableStyleId>{5C22544A-7EE6-4342-B048-85BDC9FD1C3A}</a:tableStyleId>
              </a:tblPr>
              <a:tblGrid>
                <a:gridCol w="4076700"/>
                <a:gridCol w="4076700"/>
              </a:tblGrid>
              <a:tr h="838200">
                <a:tc>
                  <a:txBody>
                    <a:bodyPr/>
                    <a:lstStyle/>
                    <a:p>
                      <a:r>
                        <a:rPr lang="en-US" dirty="0" smtClean="0"/>
                        <a:t>INVESTMENT</a:t>
                      </a:r>
                      <a:endParaRPr lang="en-US" dirty="0"/>
                    </a:p>
                  </a:txBody>
                  <a:tcPr marL="99415" marR="99415"/>
                </a:tc>
                <a:tc>
                  <a:txBody>
                    <a:bodyPr/>
                    <a:lstStyle/>
                    <a:p>
                      <a:r>
                        <a:rPr lang="en-US" dirty="0" smtClean="0"/>
                        <a:t>Rs(10,00,000)</a:t>
                      </a:r>
                      <a:endParaRPr lang="en-US" dirty="0"/>
                    </a:p>
                  </a:txBody>
                  <a:tcPr marL="99415" marR="99415"/>
                </a:tc>
              </a:tr>
              <a:tr h="370840">
                <a:tc>
                  <a:txBody>
                    <a:bodyPr/>
                    <a:lstStyle/>
                    <a:p>
                      <a:r>
                        <a:rPr lang="en-US" sz="1800" b="1" i="0" dirty="0" smtClean="0"/>
                        <a:t> YEAR</a:t>
                      </a:r>
                      <a:endParaRPr lang="en-US" sz="1800" b="1" i="0" dirty="0"/>
                    </a:p>
                  </a:txBody>
                  <a:tcPr marL="99415" marR="99415"/>
                </a:tc>
                <a:tc>
                  <a:txBody>
                    <a:bodyPr/>
                    <a:lstStyle/>
                    <a:p>
                      <a:r>
                        <a:rPr lang="en-US" sz="1800" b="1" i="0" dirty="0" smtClean="0"/>
                        <a:t>CASHFLOW</a:t>
                      </a:r>
                      <a:endParaRPr lang="en-US" sz="1800" b="1" i="0" dirty="0"/>
                    </a:p>
                  </a:txBody>
                  <a:tcPr marL="99415" marR="99415"/>
                </a:tc>
              </a:tr>
              <a:tr h="370840">
                <a:tc>
                  <a:txBody>
                    <a:bodyPr/>
                    <a:lstStyle/>
                    <a:p>
                      <a:r>
                        <a:rPr lang="en-US" dirty="0" smtClean="0"/>
                        <a:t>1</a:t>
                      </a:r>
                      <a:endParaRPr lang="en-US" dirty="0"/>
                    </a:p>
                  </a:txBody>
                  <a:tcPr marL="99415" marR="99415"/>
                </a:tc>
                <a:tc>
                  <a:txBody>
                    <a:bodyPr/>
                    <a:lstStyle/>
                    <a:p>
                      <a:r>
                        <a:rPr lang="en-US" dirty="0" smtClean="0"/>
                        <a:t>2,00,000</a:t>
                      </a:r>
                      <a:endParaRPr lang="en-US" dirty="0"/>
                    </a:p>
                  </a:txBody>
                  <a:tcPr marL="99415" marR="99415"/>
                </a:tc>
              </a:tr>
              <a:tr h="401320">
                <a:tc>
                  <a:txBody>
                    <a:bodyPr/>
                    <a:lstStyle/>
                    <a:p>
                      <a:r>
                        <a:rPr lang="en-US" dirty="0" smtClean="0"/>
                        <a:t>2</a:t>
                      </a:r>
                      <a:endParaRPr lang="en-US" dirty="0"/>
                    </a:p>
                  </a:txBody>
                  <a:tcPr marL="99415" marR="99415"/>
                </a:tc>
                <a:tc>
                  <a:txBody>
                    <a:bodyPr/>
                    <a:lstStyle/>
                    <a:p>
                      <a:r>
                        <a:rPr lang="en-US" dirty="0" smtClean="0"/>
                        <a:t>2,00,000</a:t>
                      </a:r>
                      <a:endParaRPr lang="en-US" dirty="0"/>
                    </a:p>
                  </a:txBody>
                  <a:tcPr marL="99415" marR="99415"/>
                </a:tc>
              </a:tr>
              <a:tr h="370840">
                <a:tc>
                  <a:txBody>
                    <a:bodyPr/>
                    <a:lstStyle/>
                    <a:p>
                      <a:r>
                        <a:rPr lang="en-US" dirty="0" smtClean="0"/>
                        <a:t>3</a:t>
                      </a:r>
                      <a:endParaRPr lang="en-US" dirty="0"/>
                    </a:p>
                  </a:txBody>
                  <a:tcPr marL="99415" marR="99415"/>
                </a:tc>
                <a:tc>
                  <a:txBody>
                    <a:bodyPr/>
                    <a:lstStyle/>
                    <a:p>
                      <a:r>
                        <a:rPr lang="en-US" dirty="0" smtClean="0"/>
                        <a:t>3,00,000</a:t>
                      </a:r>
                      <a:endParaRPr lang="en-US" dirty="0"/>
                    </a:p>
                  </a:txBody>
                  <a:tcPr marL="99415" marR="99415"/>
                </a:tc>
              </a:tr>
              <a:tr h="370840">
                <a:tc>
                  <a:txBody>
                    <a:bodyPr/>
                    <a:lstStyle/>
                    <a:p>
                      <a:r>
                        <a:rPr lang="en-US" dirty="0" smtClean="0"/>
                        <a:t>4</a:t>
                      </a:r>
                      <a:endParaRPr lang="en-US" dirty="0"/>
                    </a:p>
                  </a:txBody>
                  <a:tcPr marL="99415" marR="99415"/>
                </a:tc>
                <a:tc>
                  <a:txBody>
                    <a:bodyPr/>
                    <a:lstStyle/>
                    <a:p>
                      <a:r>
                        <a:rPr lang="en-US" dirty="0" smtClean="0"/>
                        <a:t>3,00,000</a:t>
                      </a:r>
                      <a:endParaRPr lang="en-US" dirty="0"/>
                    </a:p>
                  </a:txBody>
                  <a:tcPr marL="99415" marR="99415"/>
                </a:tc>
              </a:tr>
              <a:tr h="370840">
                <a:tc>
                  <a:txBody>
                    <a:bodyPr/>
                    <a:lstStyle/>
                    <a:p>
                      <a:r>
                        <a:rPr lang="en-US" dirty="0" smtClean="0"/>
                        <a:t>5</a:t>
                      </a:r>
                      <a:endParaRPr lang="en-US" dirty="0"/>
                    </a:p>
                  </a:txBody>
                  <a:tcPr marL="99415" marR="99415"/>
                </a:tc>
                <a:tc>
                  <a:txBody>
                    <a:bodyPr/>
                    <a:lstStyle/>
                    <a:p>
                      <a:r>
                        <a:rPr lang="en-US" dirty="0" smtClean="0"/>
                        <a:t>3,50,000</a:t>
                      </a:r>
                      <a:endParaRPr lang="en-US" dirty="0"/>
                    </a:p>
                  </a:txBody>
                  <a:tcPr marL="99415" marR="99415"/>
                </a:tc>
              </a:tr>
            </a:tbl>
          </a:graphicData>
        </a:graphic>
      </p:graphicFrame>
      <p:sp>
        <p:nvSpPr>
          <p:cNvPr id="5" name="Date Placeholder 4"/>
          <p:cNvSpPr>
            <a:spLocks noGrp="1"/>
          </p:cNvSpPr>
          <p:nvPr>
            <p:ph type="dt" sz="half" idx="10"/>
          </p:nvPr>
        </p:nvSpPr>
        <p:spPr/>
        <p:txBody>
          <a:bodyPr/>
          <a:lstStyle/>
          <a:p>
            <a:fld id="{02E5A681-256E-446F-811B-ADCFB6682625}" type="datetime1">
              <a:rPr lang="en-US" smtClean="0"/>
              <a:pPr/>
              <a:t>5/9/2014</a:t>
            </a:fld>
            <a:endParaRPr lang="en-US"/>
          </a:p>
        </p:txBody>
      </p:sp>
      <p:sp>
        <p:nvSpPr>
          <p:cNvPr id="8" name="Slide Number Placeholder 7"/>
          <p:cNvSpPr>
            <a:spLocks noGrp="1"/>
          </p:cNvSpPr>
          <p:nvPr>
            <p:ph type="sldNum" sz="quarter" idx="12"/>
          </p:nvPr>
        </p:nvSpPr>
        <p:spPr/>
        <p:txBody>
          <a:bodyPr/>
          <a:lstStyle/>
          <a:p>
            <a:fld id="{C90033FC-677A-4632-8378-E827CAFE9CA7}"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71600" y="1905000"/>
            <a:ext cx="2438400" cy="619125"/>
          </a:xfrm>
          <a:prstGeom prst="rect">
            <a:avLst/>
          </a:prstGeom>
          <a:noFill/>
        </p:spPr>
      </p:pic>
      <p:pic>
        <p:nvPicPr>
          <p:cNvPr id="1035"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343400" y="1905000"/>
            <a:ext cx="4648200" cy="628650"/>
          </a:xfrm>
          <a:prstGeom prst="rect">
            <a:avLst/>
          </a:prstGeom>
          <a:noFill/>
        </p:spPr>
      </p:pic>
      <p:sp>
        <p:nvSpPr>
          <p:cNvPr id="1037" name="Rectangle 13"/>
          <p:cNvSpPr>
            <a:spLocks noChangeArrowheads="1"/>
          </p:cNvSpPr>
          <p:nvPr/>
        </p:nvSpPr>
        <p:spPr bwMode="auto">
          <a:xfrm>
            <a:off x="1143000" y="1143000"/>
            <a:ext cx="113204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NPV=</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3962400" y="1905000"/>
            <a:ext cx="36420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2162175"/>
            <a:ext cx="184731"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
            </a:r>
            <a:br>
              <a:rPr kumimoji="0" lang="en-US" sz="2800" b="0" i="0" u="none" strike="noStrike" cap="none" normalizeH="0" baseline="0" smtClean="0">
                <a:ln>
                  <a:noFill/>
                </a:ln>
                <a:solidFill>
                  <a:schemeClr val="tx1"/>
                </a:solidFill>
                <a:effectLst/>
                <a:latin typeface="Arial" pitchFamily="34" charset="0"/>
                <a:cs typeface="Arial" pitchFamily="34" charset="0"/>
              </a:rPr>
            </a:b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9"/>
          <p:cNvSpPr/>
          <p:nvPr/>
        </p:nvSpPr>
        <p:spPr>
          <a:xfrm>
            <a:off x="1981200" y="3048000"/>
            <a:ext cx="1287532" cy="523220"/>
          </a:xfrm>
          <a:prstGeom prst="rect">
            <a:avLst/>
          </a:prstGeom>
        </p:spPr>
        <p:txBody>
          <a:bodyPr wrap="none">
            <a:spAutoFit/>
          </a:bodyPr>
          <a:lstStyle/>
          <a:p>
            <a:r>
              <a:rPr lang="en-US" sz="2800" b="1" dirty="0" smtClean="0"/>
              <a:t>=5,273</a:t>
            </a:r>
            <a:endParaRPr lang="en-US" sz="2800" dirty="0"/>
          </a:p>
        </p:txBody>
      </p:sp>
      <p:sp>
        <p:nvSpPr>
          <p:cNvPr id="21" name="Title 20"/>
          <p:cNvSpPr>
            <a:spLocks noGrp="1"/>
          </p:cNvSpPr>
          <p:nvPr>
            <p:ph type="title"/>
          </p:nvPr>
        </p:nvSpPr>
        <p:spPr>
          <a:xfrm>
            <a:off x="1066800" y="3733800"/>
            <a:ext cx="7498080" cy="1143000"/>
          </a:xfrm>
        </p:spPr>
        <p:txBody>
          <a:bodyPr>
            <a:noAutofit/>
          </a:bodyPr>
          <a:lstStyle/>
          <a:p>
            <a:pPr>
              <a:buFont typeface="Arial" pitchFamily="34" charset="0"/>
              <a:buChar char="•"/>
            </a:pPr>
            <a:r>
              <a:rPr lang="en-US" sz="2800" dirty="0" smtClean="0"/>
              <a:t>The net present value represent the net benefit over and above the compensation for the time and risk</a:t>
            </a:r>
            <a:endParaRPr lang="en-US" sz="2800" dirty="0"/>
          </a:p>
        </p:txBody>
      </p:sp>
      <p:sp>
        <p:nvSpPr>
          <p:cNvPr id="9" name="Date Placeholder 8"/>
          <p:cNvSpPr>
            <a:spLocks noGrp="1"/>
          </p:cNvSpPr>
          <p:nvPr>
            <p:ph type="dt" sz="half" idx="10"/>
          </p:nvPr>
        </p:nvSpPr>
        <p:spPr/>
        <p:txBody>
          <a:bodyPr/>
          <a:lstStyle/>
          <a:p>
            <a:fld id="{B4FC9079-3B1D-4D3D-AC05-5E5706FA4605}" type="datetime1">
              <a:rPr lang="en-US" smtClean="0"/>
              <a:pPr/>
              <a:t>5/9/2014</a:t>
            </a:fld>
            <a:endParaRPr lang="en-US"/>
          </a:p>
        </p:txBody>
      </p:sp>
      <p:sp>
        <p:nvSpPr>
          <p:cNvPr id="10" name="Slide Number Placeholder 9"/>
          <p:cNvSpPr>
            <a:spLocks noGrp="1"/>
          </p:cNvSpPr>
          <p:nvPr>
            <p:ph type="sldNum" sz="quarter" idx="12"/>
          </p:nvPr>
        </p:nvSpPr>
        <p:spPr/>
        <p:txBody>
          <a:bodyPr/>
          <a:lstStyle/>
          <a:p>
            <a:fld id="{C90033FC-677A-4632-8378-E827CAFE9CA7}"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DFDF10-2A30-406D-890D-E2E1AB530689}"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48</a:t>
            </a:fld>
            <a:endParaRPr lang="en-US"/>
          </a:p>
        </p:txBody>
      </p:sp>
      <p:sp>
        <p:nvSpPr>
          <p:cNvPr id="5" name="Rectangle 4"/>
          <p:cNvSpPr/>
          <p:nvPr/>
        </p:nvSpPr>
        <p:spPr>
          <a:xfrm>
            <a:off x="1828800" y="4724400"/>
            <a:ext cx="6477000" cy="369332"/>
          </a:xfrm>
          <a:prstGeom prst="rect">
            <a:avLst/>
          </a:prstGeom>
        </p:spPr>
        <p:txBody>
          <a:bodyPr wrap="square">
            <a:spAutoFit/>
          </a:bodyPr>
          <a:lstStyle/>
          <a:p>
            <a:r>
              <a:rPr lang="en-IN" dirty="0" smtClean="0"/>
              <a:t> </a:t>
            </a:r>
            <a:endParaRPr lang="en-IN" dirty="0"/>
          </a:p>
        </p:txBody>
      </p:sp>
      <p:sp>
        <p:nvSpPr>
          <p:cNvPr id="6" name="TextBox 5"/>
          <p:cNvSpPr txBox="1"/>
          <p:nvPr/>
        </p:nvSpPr>
        <p:spPr>
          <a:xfrm>
            <a:off x="1371600" y="1371600"/>
            <a:ext cx="7543800" cy="5078313"/>
          </a:xfrm>
          <a:prstGeom prst="rect">
            <a:avLst/>
          </a:prstGeom>
          <a:noFill/>
        </p:spPr>
        <p:txBody>
          <a:bodyPr wrap="square" rtlCol="0">
            <a:spAutoFit/>
          </a:bodyPr>
          <a:lstStyle/>
          <a:p>
            <a:pPr>
              <a:buFont typeface="Arial" pitchFamily="34" charset="0"/>
              <a:buChar char="•"/>
            </a:pPr>
            <a:r>
              <a:rPr lang="en-US" dirty="0" smtClean="0"/>
              <a:t> </a:t>
            </a:r>
            <a:r>
              <a:rPr lang="en-US" dirty="0" smtClean="0">
                <a:latin typeface="Verdana" pitchFamily="34" charset="0"/>
                <a:ea typeface="Verdana" pitchFamily="34" charset="0"/>
                <a:cs typeface="Verdana" pitchFamily="34" charset="0"/>
              </a:rPr>
              <a:t>Risk is degree of measuring the loss or damage to the project. </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Many assumption are taken for  the prediction of future of project. </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Cash flow in the project are based </a:t>
            </a:r>
            <a:r>
              <a:rPr lang="en-IN" dirty="0" smtClean="0">
                <a:latin typeface="Verdana" pitchFamily="34" charset="0"/>
                <a:ea typeface="Verdana" pitchFamily="34" charset="0"/>
                <a:cs typeface="Verdana" pitchFamily="34" charset="0"/>
              </a:rPr>
              <a:t>on assumptions that have an element of uncertainty.</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IN" dirty="0" smtClean="0">
                <a:latin typeface="Verdana" pitchFamily="34" charset="0"/>
                <a:ea typeface="Verdana" pitchFamily="34" charset="0"/>
                <a:cs typeface="Verdana" pitchFamily="34" charset="0"/>
              </a:rPr>
              <a:t>The present day cash flows, such as capital cost, energy cost savings, maintenance costs, etc can usually be estimated fairly accurately</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IN" dirty="0" smtClean="0">
                <a:latin typeface="Verdana" pitchFamily="34" charset="0"/>
                <a:ea typeface="Verdana" pitchFamily="34" charset="0"/>
                <a:cs typeface="Verdana" pitchFamily="34" charset="0"/>
              </a:rPr>
              <a:t>Even though these costs can be predicted with some certainty, it should always be remembered that they are only estimates. Cash flows in future years normally contain inflation components which are often "guess" at best. The project life itself is an estimate that can vary significantly</a:t>
            </a:r>
          </a:p>
          <a:p>
            <a:endParaRPr lang="en-IN" dirty="0"/>
          </a:p>
        </p:txBody>
      </p:sp>
      <p:sp>
        <p:nvSpPr>
          <p:cNvPr id="7" name="TextBox 6"/>
          <p:cNvSpPr txBox="1"/>
          <p:nvPr/>
        </p:nvSpPr>
        <p:spPr>
          <a:xfrm>
            <a:off x="3657600" y="533400"/>
            <a:ext cx="3276600" cy="461665"/>
          </a:xfrm>
          <a:prstGeom prst="rect">
            <a:avLst/>
          </a:prstGeom>
          <a:noFill/>
        </p:spPr>
        <p:txBody>
          <a:bodyPr wrap="square" rtlCol="0">
            <a:spAutoFit/>
          </a:bodyPr>
          <a:lstStyle/>
          <a:p>
            <a:r>
              <a:rPr lang="en-US" sz="2400" b="1" dirty="0" smtClean="0">
                <a:solidFill>
                  <a:schemeClr val="accent1">
                    <a:lumMod val="60000"/>
                    <a:lumOff val="40000"/>
                  </a:schemeClr>
                </a:solidFill>
                <a:latin typeface="Verdana" pitchFamily="34" charset="0"/>
                <a:ea typeface="Verdana" pitchFamily="34" charset="0"/>
                <a:cs typeface="Verdana" pitchFamily="34" charset="0"/>
              </a:rPr>
              <a:t>RISK ANALYSIS</a:t>
            </a:r>
            <a:endParaRPr lang="en-IN" sz="2400" b="1" dirty="0">
              <a:solidFill>
                <a:schemeClr val="accent1">
                  <a:lumMod val="60000"/>
                  <a:lumOff val="4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19200" y="838200"/>
            <a:ext cx="7239000" cy="5632311"/>
          </a:xfrm>
          <a:prstGeom prst="rect">
            <a:avLst/>
          </a:prstGeom>
        </p:spPr>
        <p:txBody>
          <a:bodyPr wrap="square">
            <a:spAutoFit/>
          </a:bodyPr>
          <a:lstStyle/>
          <a:p>
            <a:pPr algn="just"/>
            <a:r>
              <a:rPr lang="en-US" sz="2400" dirty="0" smtClean="0"/>
              <a:t>   </a:t>
            </a:r>
          </a:p>
          <a:p>
            <a:pPr algn="just">
              <a:buFont typeface="Arial" pitchFamily="34" charset="0"/>
              <a:buChar char="•"/>
            </a:pPr>
            <a:r>
              <a:rPr lang="en-US" sz="2400" dirty="0" smtClean="0"/>
              <a:t> Sensitivity analysis is an assessment of risk. </a:t>
            </a:r>
          </a:p>
          <a:p>
            <a:pPr algn="just">
              <a:buFont typeface="Arial" pitchFamily="34" charset="0"/>
              <a:buChar char="•"/>
            </a:pPr>
            <a:endParaRPr lang="en-US" sz="2400" dirty="0" smtClean="0"/>
          </a:p>
          <a:p>
            <a:pPr algn="just">
              <a:buFont typeface="Arial" pitchFamily="34" charset="0"/>
              <a:buChar char="•"/>
            </a:pPr>
            <a:r>
              <a:rPr lang="en-US" sz="2400" dirty="0" smtClean="0"/>
              <a:t>The sensitivity analysis can become laborious reworking the analysis many times with various changes in the parameters.</a:t>
            </a:r>
          </a:p>
          <a:p>
            <a:pPr algn="just"/>
            <a:endParaRPr lang="en-US" sz="2400" dirty="0" smtClean="0"/>
          </a:p>
          <a:p>
            <a:pPr algn="just">
              <a:buFont typeface="Arial" pitchFamily="34" charset="0"/>
              <a:buChar char="•"/>
            </a:pPr>
            <a:r>
              <a:rPr lang="en-US" sz="2400" dirty="0" smtClean="0"/>
              <a:t>Sensitivity </a:t>
            </a:r>
            <a:r>
              <a:rPr lang="en-US" sz="2400" dirty="0"/>
              <a:t>analysis is undertaken to identify those parameters </a:t>
            </a:r>
            <a:r>
              <a:rPr lang="en-US" sz="2400" dirty="0" smtClean="0"/>
              <a:t>that </a:t>
            </a:r>
            <a:r>
              <a:rPr lang="en-US" sz="2400" dirty="0"/>
              <a:t>are both uncertain </a:t>
            </a:r>
            <a:r>
              <a:rPr lang="en-US" sz="2400" dirty="0" smtClean="0"/>
              <a:t>and for </a:t>
            </a:r>
            <a:r>
              <a:rPr lang="en-US" sz="2400" dirty="0"/>
              <a:t>which the project decision, </a:t>
            </a:r>
            <a:r>
              <a:rPr lang="en-US" sz="2400" dirty="0" smtClean="0"/>
              <a:t>taken through </a:t>
            </a:r>
            <a:r>
              <a:rPr lang="en-US" sz="2400" dirty="0"/>
              <a:t>the NPV or IRR, is sensitive. </a:t>
            </a:r>
            <a:r>
              <a:rPr lang="en-US" sz="2400" dirty="0" smtClean="0"/>
              <a:t> </a:t>
            </a:r>
          </a:p>
          <a:p>
            <a:pPr algn="just"/>
            <a:r>
              <a:rPr lang="en-US" sz="2400" dirty="0" smtClean="0"/>
              <a:t>	</a:t>
            </a:r>
          </a:p>
          <a:p>
            <a:pPr algn="just">
              <a:buFont typeface="Arial" pitchFamily="34" charset="0"/>
              <a:buChar char="•"/>
            </a:pPr>
            <a:r>
              <a:rPr lang="en-US" sz="2400" dirty="0" smtClean="0"/>
              <a:t> Sensitivity </a:t>
            </a:r>
            <a:r>
              <a:rPr lang="en-US" sz="2400" dirty="0"/>
              <a:t>and risk analysis should lead to improved </a:t>
            </a:r>
            <a:r>
              <a:rPr lang="en-US" sz="2400" dirty="0" smtClean="0"/>
              <a:t>project design, with </a:t>
            </a:r>
            <a:r>
              <a:rPr lang="en-US" sz="2400" dirty="0"/>
              <a:t>actions mitigating against major sources of </a:t>
            </a:r>
            <a:r>
              <a:rPr lang="en-US" sz="2400" dirty="0" smtClean="0"/>
              <a:t>uncertainty </a:t>
            </a:r>
            <a:r>
              <a:rPr lang="en-US" sz="2400" dirty="0"/>
              <a:t>being </a:t>
            </a:r>
            <a:r>
              <a:rPr lang="en-US" sz="2400" dirty="0" smtClean="0"/>
              <a:t>outlined</a:t>
            </a:r>
            <a:endParaRPr lang="en-US" sz="2400" dirty="0"/>
          </a:p>
        </p:txBody>
      </p:sp>
      <p:sp>
        <p:nvSpPr>
          <p:cNvPr id="9" name="TextBox 8"/>
          <p:cNvSpPr txBox="1"/>
          <p:nvPr/>
        </p:nvSpPr>
        <p:spPr>
          <a:xfrm>
            <a:off x="990600" y="533400"/>
            <a:ext cx="7620000" cy="523220"/>
          </a:xfrm>
          <a:prstGeom prst="rect">
            <a:avLst/>
          </a:prstGeom>
          <a:noFill/>
        </p:spPr>
        <p:txBody>
          <a:bodyPr wrap="square" rtlCol="0">
            <a:spAutoFit/>
          </a:bodyPr>
          <a:lstStyle/>
          <a:p>
            <a:pPr algn="ctr"/>
            <a:r>
              <a:rPr lang="en-US" sz="2800" b="1" dirty="0" smtClean="0">
                <a:solidFill>
                  <a:schemeClr val="accent1">
                    <a:lumMod val="60000"/>
                    <a:lumOff val="40000"/>
                  </a:schemeClr>
                </a:solidFill>
              </a:rPr>
              <a:t>SENSITIVITY ANALYSIS</a:t>
            </a:r>
            <a:endParaRPr lang="en-US" sz="2800" b="1"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4600" y="609600"/>
            <a:ext cx="3832139" cy="523220"/>
          </a:xfrm>
          <a:prstGeom prst="rect">
            <a:avLst/>
          </a:prstGeom>
          <a:noFill/>
        </p:spPr>
        <p:txBody>
          <a:bodyPr wrap="none" rtlCol="0">
            <a:spAutoFit/>
          </a:bodyPr>
          <a:lstStyle/>
          <a:p>
            <a:r>
              <a:rPr lang="en-US" sz="2800" b="1" u="sng" dirty="0" smtClean="0">
                <a:solidFill>
                  <a:schemeClr val="accent1">
                    <a:lumMod val="60000"/>
                    <a:lumOff val="40000"/>
                  </a:schemeClr>
                </a:solidFill>
              </a:rPr>
              <a:t>Investment  Appraisal</a:t>
            </a:r>
            <a:endParaRPr lang="en-US" sz="2800" b="1" u="sng" dirty="0">
              <a:solidFill>
                <a:schemeClr val="accent1">
                  <a:lumMod val="60000"/>
                  <a:lumOff val="40000"/>
                </a:schemeClr>
              </a:solidFill>
            </a:endParaRPr>
          </a:p>
        </p:txBody>
      </p:sp>
      <p:sp>
        <p:nvSpPr>
          <p:cNvPr id="4" name="TextBox 3"/>
          <p:cNvSpPr txBox="1"/>
          <p:nvPr/>
        </p:nvSpPr>
        <p:spPr>
          <a:xfrm>
            <a:off x="1524000" y="1600200"/>
            <a:ext cx="7391400" cy="3416320"/>
          </a:xfrm>
          <a:prstGeom prst="rect">
            <a:avLst/>
          </a:prstGeom>
          <a:noFill/>
        </p:spPr>
        <p:txBody>
          <a:bodyPr wrap="square" rtlCol="0">
            <a:spAutoFit/>
          </a:bodyPr>
          <a:lstStyle/>
          <a:p>
            <a:r>
              <a:rPr lang="en-US" dirty="0" smtClean="0"/>
              <a:t>       Energy manager has to identify hoe cost saving arising from energy management could be redeployed within his organization to the maximum effect. To do this, he has to work out how benefits of increased energy efficiency can be best sold to top  management as,</a:t>
            </a:r>
          </a:p>
          <a:p>
            <a:endParaRPr lang="en-US" dirty="0"/>
          </a:p>
          <a:p>
            <a:pPr>
              <a:buFont typeface="Wingdings" pitchFamily="2" charset="2"/>
              <a:buChar char="v"/>
            </a:pPr>
            <a:r>
              <a:rPr lang="en-US" dirty="0" smtClean="0"/>
              <a:t>Reducing operating production cost</a:t>
            </a:r>
          </a:p>
          <a:p>
            <a:pPr>
              <a:buFont typeface="Wingdings" pitchFamily="2" charset="2"/>
              <a:buChar char="v"/>
            </a:pPr>
            <a:r>
              <a:rPr lang="en-US" dirty="0" smtClean="0"/>
              <a:t>Increasing employee comfort and well-being</a:t>
            </a:r>
          </a:p>
          <a:p>
            <a:pPr>
              <a:buFont typeface="Wingdings" pitchFamily="2" charset="2"/>
              <a:buChar char="v"/>
            </a:pPr>
            <a:r>
              <a:rPr lang="en-US" dirty="0" smtClean="0"/>
              <a:t>Improving cost-effectiveness and profits</a:t>
            </a:r>
          </a:p>
          <a:p>
            <a:pPr>
              <a:buFont typeface="Wingdings" pitchFamily="2" charset="2"/>
              <a:buChar char="v"/>
            </a:pPr>
            <a:r>
              <a:rPr lang="en-US" dirty="0" smtClean="0"/>
              <a:t>Protecting under funded core activities</a:t>
            </a:r>
          </a:p>
          <a:p>
            <a:pPr>
              <a:buFont typeface="Wingdings" pitchFamily="2" charset="2"/>
              <a:buChar char="v"/>
            </a:pPr>
            <a:r>
              <a:rPr lang="en-US" dirty="0" smtClean="0"/>
              <a:t>the quality of service or customer care delivered</a:t>
            </a:r>
          </a:p>
          <a:p>
            <a:pPr>
              <a:buFont typeface="Wingdings" pitchFamily="2" charset="2"/>
              <a:buChar char="v"/>
            </a:pPr>
            <a:r>
              <a:rPr lang="en-US" dirty="0" smtClean="0"/>
              <a:t>Protecting the environment.</a:t>
            </a:r>
          </a:p>
          <a:p>
            <a:endParaRPr lang="en-US" dirty="0"/>
          </a:p>
        </p:txBody>
      </p:sp>
      <p:sp>
        <p:nvSpPr>
          <p:cNvPr id="5" name="Date Placeholder 4"/>
          <p:cNvSpPr>
            <a:spLocks noGrp="1"/>
          </p:cNvSpPr>
          <p:nvPr>
            <p:ph type="dt" sz="half" idx="10"/>
          </p:nvPr>
        </p:nvSpPr>
        <p:spPr/>
        <p:txBody>
          <a:bodyPr/>
          <a:lstStyle/>
          <a:p>
            <a:fld id="{95BED86E-45EB-4330-9B36-88D549F7880A}"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09600"/>
            <a:ext cx="7315200" cy="3908762"/>
          </a:xfrm>
          <a:prstGeom prst="rect">
            <a:avLst/>
          </a:prstGeom>
        </p:spPr>
        <p:txBody>
          <a:bodyPr wrap="square">
            <a:spAutoFit/>
          </a:bodyPr>
          <a:lstStyle/>
          <a:p>
            <a:r>
              <a:rPr lang="en-US" sz="2400" dirty="0"/>
              <a:t>The various micro and macro factors that are considered for the sensitivity analysis are </a:t>
            </a:r>
            <a:r>
              <a:rPr lang="en-US" sz="2400" dirty="0" smtClean="0"/>
              <a:t>listed below</a:t>
            </a:r>
            <a:r>
              <a:rPr lang="en-US" sz="2400" dirty="0"/>
              <a:t>.</a:t>
            </a:r>
          </a:p>
          <a:p>
            <a:endParaRPr lang="en-US" sz="2400" b="1" dirty="0" smtClean="0"/>
          </a:p>
          <a:p>
            <a:r>
              <a:rPr lang="en-US" sz="3200" b="1" dirty="0" smtClean="0">
                <a:solidFill>
                  <a:schemeClr val="accent1">
                    <a:lumMod val="60000"/>
                    <a:lumOff val="40000"/>
                  </a:schemeClr>
                </a:solidFill>
              </a:rPr>
              <a:t>Micro </a:t>
            </a:r>
            <a:r>
              <a:rPr lang="en-US" sz="3200" b="1" dirty="0">
                <a:solidFill>
                  <a:schemeClr val="accent1">
                    <a:lumMod val="60000"/>
                    <a:lumOff val="40000"/>
                  </a:schemeClr>
                </a:solidFill>
              </a:rPr>
              <a:t>factors</a:t>
            </a:r>
          </a:p>
          <a:p>
            <a:endParaRPr lang="en-US" sz="2400" dirty="0" smtClean="0"/>
          </a:p>
          <a:p>
            <a:r>
              <a:rPr lang="en-US" sz="2400" dirty="0" smtClean="0"/>
              <a:t>• </a:t>
            </a:r>
            <a:r>
              <a:rPr lang="en-US" sz="2400" dirty="0"/>
              <a:t>Operating expenses (various expenses items)</a:t>
            </a:r>
          </a:p>
          <a:p>
            <a:r>
              <a:rPr lang="en-US" sz="2400" dirty="0"/>
              <a:t>• Capital structure</a:t>
            </a:r>
          </a:p>
          <a:p>
            <a:r>
              <a:rPr lang="en-US" sz="2400" dirty="0"/>
              <a:t>• Costs of debt, equity</a:t>
            </a:r>
          </a:p>
          <a:p>
            <a:r>
              <a:rPr lang="en-US" sz="2400" dirty="0"/>
              <a:t>• Changing of the forms of finance e.g. leasing</a:t>
            </a:r>
          </a:p>
          <a:p>
            <a:r>
              <a:rPr lang="en-US" sz="2400" dirty="0"/>
              <a:t>• Changing the project duration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447800"/>
            <a:ext cx="7924800" cy="4431983"/>
          </a:xfrm>
          <a:prstGeom prst="rect">
            <a:avLst/>
          </a:prstGeom>
        </p:spPr>
        <p:txBody>
          <a:bodyPr wrap="square">
            <a:spAutoFit/>
          </a:bodyPr>
          <a:lstStyle/>
          <a:p>
            <a:r>
              <a:rPr lang="en-US" sz="2400" dirty="0"/>
              <a:t>• Changes in interest rates</a:t>
            </a:r>
          </a:p>
          <a:p>
            <a:r>
              <a:rPr lang="en-US" sz="2400" dirty="0"/>
              <a:t>• Changes in the tax rates</a:t>
            </a:r>
          </a:p>
          <a:p>
            <a:r>
              <a:rPr lang="en-US" sz="2400" dirty="0"/>
              <a:t>• Changes in the accounting standards e.g. methods </a:t>
            </a:r>
            <a:r>
              <a:rPr lang="en-US" sz="2400" dirty="0" smtClean="0"/>
              <a:t>of  calculating </a:t>
            </a:r>
            <a:r>
              <a:rPr lang="en-US" sz="2400" dirty="0"/>
              <a:t>depreciation</a:t>
            </a:r>
          </a:p>
          <a:p>
            <a:r>
              <a:rPr lang="en-US" sz="2400" dirty="0"/>
              <a:t>• Changes in depreciation rates</a:t>
            </a:r>
          </a:p>
          <a:p>
            <a:r>
              <a:rPr lang="en-US" sz="2400" dirty="0"/>
              <a:t>• Extension of various government subsidized projects e.g. rural electrification</a:t>
            </a:r>
          </a:p>
          <a:p>
            <a:r>
              <a:rPr lang="en-US" sz="2400" dirty="0"/>
              <a:t>• General employment trends e.g. if the government changes the salary </a:t>
            </a:r>
            <a:r>
              <a:rPr lang="en-US" sz="2400" dirty="0" smtClean="0"/>
              <a:t>scales</a:t>
            </a:r>
            <a:endParaRPr lang="en-US" sz="2400" dirty="0"/>
          </a:p>
          <a:p>
            <a:r>
              <a:rPr lang="en-US" sz="2400" dirty="0"/>
              <a:t>• Energy Price change</a:t>
            </a:r>
          </a:p>
          <a:p>
            <a:r>
              <a:rPr lang="en-US" sz="2400" dirty="0"/>
              <a:t>• Technology changes</a:t>
            </a:r>
          </a:p>
          <a:p>
            <a:r>
              <a:rPr lang="en-US" dirty="0" smtClean="0"/>
              <a:t>   </a:t>
            </a:r>
            <a:endParaRPr lang="en-US" dirty="0"/>
          </a:p>
        </p:txBody>
      </p:sp>
      <p:sp>
        <p:nvSpPr>
          <p:cNvPr id="5" name="TextBox 4"/>
          <p:cNvSpPr txBox="1"/>
          <p:nvPr/>
        </p:nvSpPr>
        <p:spPr>
          <a:xfrm>
            <a:off x="762000" y="609600"/>
            <a:ext cx="7315200" cy="584775"/>
          </a:xfrm>
          <a:prstGeom prst="rect">
            <a:avLst/>
          </a:prstGeom>
          <a:noFill/>
        </p:spPr>
        <p:txBody>
          <a:bodyPr wrap="square" rtlCol="0">
            <a:spAutoFit/>
          </a:bodyPr>
          <a:lstStyle/>
          <a:p>
            <a:pPr algn="ctr"/>
            <a:r>
              <a:rPr lang="en-US" sz="3200" b="1" dirty="0" smtClean="0">
                <a:solidFill>
                  <a:schemeClr val="accent1">
                    <a:lumMod val="60000"/>
                    <a:lumOff val="40000"/>
                  </a:schemeClr>
                </a:solidFill>
              </a:rPr>
              <a:t>MAJOR FACTORS</a:t>
            </a:r>
            <a:endParaRPr lang="en-US" sz="3200" b="1"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normAutofit/>
          </a:bodyPr>
          <a:lstStyle/>
          <a:p>
            <a:r>
              <a:rPr lang="en-IN" sz="3200" b="1" dirty="0" smtClean="0">
                <a:solidFill>
                  <a:schemeClr val="accent1">
                    <a:lumMod val="60000"/>
                    <a:lumOff val="40000"/>
                  </a:schemeClr>
                </a:solidFill>
                <a:effectLst/>
              </a:rPr>
              <a:t>Financing Options</a:t>
            </a:r>
            <a:endParaRPr lang="en-IN" sz="3200" dirty="0">
              <a:solidFill>
                <a:schemeClr val="accent1">
                  <a:lumMod val="60000"/>
                  <a:lumOff val="40000"/>
                </a:schemeClr>
              </a:solidFill>
              <a:effectLst/>
            </a:endParaRPr>
          </a:p>
        </p:txBody>
      </p:sp>
      <p:sp>
        <p:nvSpPr>
          <p:cNvPr id="3" name="Date Placeholder 2"/>
          <p:cNvSpPr>
            <a:spLocks noGrp="1"/>
          </p:cNvSpPr>
          <p:nvPr>
            <p:ph type="dt" sz="half" idx="10"/>
          </p:nvPr>
        </p:nvSpPr>
        <p:spPr/>
        <p:txBody>
          <a:bodyPr/>
          <a:lstStyle/>
          <a:p>
            <a:fld id="{99DFDF10-2A30-406D-890D-E2E1AB530689}"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52</a:t>
            </a:fld>
            <a:endParaRPr lang="en-US"/>
          </a:p>
        </p:txBody>
      </p:sp>
      <p:sp>
        <p:nvSpPr>
          <p:cNvPr id="5" name="Rectangle 4"/>
          <p:cNvSpPr/>
          <p:nvPr/>
        </p:nvSpPr>
        <p:spPr>
          <a:xfrm>
            <a:off x="1295400" y="1219200"/>
            <a:ext cx="7848600" cy="4708981"/>
          </a:xfrm>
          <a:prstGeom prst="rect">
            <a:avLst/>
          </a:prstGeom>
        </p:spPr>
        <p:txBody>
          <a:bodyPr wrap="square">
            <a:spAutoFit/>
          </a:bodyPr>
          <a:lstStyle/>
          <a:p>
            <a:pPr>
              <a:lnSpc>
                <a:spcPct val="150000"/>
              </a:lnSpc>
            </a:pPr>
            <a:r>
              <a:rPr lang="en-IN" sz="2000" dirty="0" smtClean="0">
                <a:latin typeface="Verdana" pitchFamily="34" charset="0"/>
                <a:ea typeface="Verdana" pitchFamily="34" charset="0"/>
                <a:cs typeface="Verdana" pitchFamily="34" charset="0"/>
              </a:rPr>
              <a:t>There are various options for financing in-house energy management</a:t>
            </a:r>
          </a:p>
          <a:p>
            <a:pPr>
              <a:lnSpc>
                <a:spcPct val="150000"/>
              </a:lnSpc>
            </a:pPr>
            <a:r>
              <a:rPr lang="en-IN" sz="2000" dirty="0" smtClean="0">
                <a:latin typeface="Verdana" pitchFamily="34" charset="0"/>
                <a:ea typeface="Verdana" pitchFamily="34" charset="0"/>
                <a:cs typeface="Verdana" pitchFamily="34" charset="0"/>
              </a:rPr>
              <a:t>1. From a central budget</a:t>
            </a:r>
          </a:p>
          <a:p>
            <a:pPr>
              <a:lnSpc>
                <a:spcPct val="150000"/>
              </a:lnSpc>
            </a:pPr>
            <a:r>
              <a:rPr lang="en-IN" sz="2000" dirty="0" smtClean="0">
                <a:latin typeface="Verdana" pitchFamily="34" charset="0"/>
                <a:ea typeface="Verdana" pitchFamily="34" charset="0"/>
                <a:cs typeface="Verdana" pitchFamily="34" charset="0"/>
              </a:rPr>
              <a:t>2. From a specific departmental or section budget </a:t>
            </a:r>
          </a:p>
          <a:p>
            <a:pPr>
              <a:lnSpc>
                <a:spcPct val="150000"/>
              </a:lnSpc>
            </a:pPr>
            <a:r>
              <a:rPr lang="en-IN" sz="2000" dirty="0" smtClean="0">
                <a:latin typeface="Verdana" pitchFamily="34" charset="0"/>
                <a:ea typeface="Verdana" pitchFamily="34" charset="0"/>
                <a:cs typeface="Verdana" pitchFamily="34" charset="0"/>
              </a:rPr>
              <a:t>   such as engineering</a:t>
            </a:r>
          </a:p>
          <a:p>
            <a:pPr>
              <a:lnSpc>
                <a:spcPct val="150000"/>
              </a:lnSpc>
            </a:pPr>
            <a:r>
              <a:rPr lang="en-IN" sz="2000" dirty="0" smtClean="0">
                <a:latin typeface="Verdana" pitchFamily="34" charset="0"/>
                <a:ea typeface="Verdana" pitchFamily="34" charset="0"/>
                <a:cs typeface="Verdana" pitchFamily="34" charset="0"/>
              </a:rPr>
              <a:t>3. By obtaining a bank loan</a:t>
            </a:r>
          </a:p>
          <a:p>
            <a:pPr>
              <a:lnSpc>
                <a:spcPct val="150000"/>
              </a:lnSpc>
            </a:pPr>
            <a:r>
              <a:rPr lang="en-IN" sz="2000" dirty="0" smtClean="0">
                <a:latin typeface="Verdana" pitchFamily="34" charset="0"/>
                <a:ea typeface="Verdana" pitchFamily="34" charset="0"/>
                <a:cs typeface="Verdana" pitchFamily="34" charset="0"/>
              </a:rPr>
              <a:t>4. By raising money from stock market</a:t>
            </a:r>
          </a:p>
          <a:p>
            <a:pPr>
              <a:lnSpc>
                <a:spcPct val="150000"/>
              </a:lnSpc>
            </a:pPr>
            <a:r>
              <a:rPr lang="en-IN" sz="2000" dirty="0" smtClean="0">
                <a:latin typeface="Verdana" pitchFamily="34" charset="0"/>
                <a:ea typeface="Verdana" pitchFamily="34" charset="0"/>
                <a:cs typeface="Verdana" pitchFamily="34" charset="0"/>
              </a:rPr>
              <a:t>5. By awarding the project to </a:t>
            </a:r>
          </a:p>
          <a:p>
            <a:pPr>
              <a:lnSpc>
                <a:spcPct val="150000"/>
              </a:lnSpc>
            </a:pPr>
            <a:r>
              <a:rPr lang="en-IN" sz="2000" dirty="0" smtClean="0">
                <a:latin typeface="Verdana" pitchFamily="34" charset="0"/>
                <a:ea typeface="Verdana" pitchFamily="34" charset="0"/>
                <a:cs typeface="Verdana" pitchFamily="34" charset="0"/>
              </a:rPr>
              <a:t>    Energy Service Company (ESCO)</a:t>
            </a:r>
          </a:p>
          <a:p>
            <a:pPr>
              <a:lnSpc>
                <a:spcPct val="150000"/>
              </a:lnSpc>
            </a:pPr>
            <a:r>
              <a:rPr lang="en-IN" sz="2000" dirty="0" smtClean="0">
                <a:latin typeface="Verdana" pitchFamily="34" charset="0"/>
                <a:ea typeface="Verdana" pitchFamily="34" charset="0"/>
                <a:cs typeface="Verdana" pitchFamily="34" charset="0"/>
              </a:rPr>
              <a:t>6. By retaining a proportion of the savings achieved.</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DFDF10-2A30-406D-890D-E2E1AB530689}"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53</a:t>
            </a:fld>
            <a:endParaRPr lang="en-US"/>
          </a:p>
        </p:txBody>
      </p:sp>
      <p:sp>
        <p:nvSpPr>
          <p:cNvPr id="5" name="Rectangle 4"/>
          <p:cNvSpPr/>
          <p:nvPr/>
        </p:nvSpPr>
        <p:spPr>
          <a:xfrm>
            <a:off x="1143000" y="304800"/>
            <a:ext cx="8001000" cy="6217087"/>
          </a:xfrm>
          <a:prstGeom prst="rect">
            <a:avLst/>
          </a:prstGeom>
        </p:spPr>
        <p:txBody>
          <a:bodyPr wrap="square">
            <a:spAutoFit/>
          </a:bodyPr>
          <a:lstStyle/>
          <a:p>
            <a:r>
              <a:rPr lang="en-IN" sz="2800" b="1" dirty="0" smtClean="0">
                <a:solidFill>
                  <a:schemeClr val="accent1">
                    <a:lumMod val="60000"/>
                    <a:lumOff val="40000"/>
                  </a:schemeClr>
                </a:solidFill>
              </a:rPr>
              <a:t>Self-Financing Energy Management</a:t>
            </a:r>
          </a:p>
          <a:p>
            <a:endParaRPr lang="en-IN" sz="2800" b="1" dirty="0" smtClean="0">
              <a:solidFill>
                <a:schemeClr val="accent1">
                  <a:lumMod val="60000"/>
                  <a:lumOff val="40000"/>
                </a:schemeClr>
              </a:solidFill>
            </a:endParaRPr>
          </a:p>
          <a:p>
            <a:r>
              <a:rPr lang="en-IN" dirty="0" smtClean="0">
                <a:latin typeface="Verdana" pitchFamily="34" charset="0"/>
                <a:ea typeface="Verdana" pitchFamily="34" charset="0"/>
                <a:cs typeface="Verdana" pitchFamily="34" charset="0"/>
              </a:rPr>
              <a:t>One way to make energy management self-financing is to split savings to provide identifiable returns to each interested party. This has the following benefits:</a:t>
            </a:r>
          </a:p>
          <a:p>
            <a:endParaRPr lang="en-IN" dirty="0" smtClean="0">
              <a:latin typeface="Verdana" pitchFamily="34" charset="0"/>
              <a:ea typeface="Verdana" pitchFamily="34" charset="0"/>
              <a:cs typeface="Verdana" pitchFamily="34" charset="0"/>
            </a:endParaRPr>
          </a:p>
          <a:p>
            <a:r>
              <a:rPr lang="en-IN" dirty="0" smtClean="0">
                <a:latin typeface="Verdana" pitchFamily="34" charset="0"/>
                <a:ea typeface="Verdana" pitchFamily="34" charset="0"/>
                <a:cs typeface="Verdana" pitchFamily="34" charset="0"/>
              </a:rPr>
              <a:t>• Assigning a proportion of energy savings to your energy management budget means you have a direct financial incentive to identify and quantify savings arising from your own activities.</a:t>
            </a:r>
          </a:p>
          <a:p>
            <a:r>
              <a:rPr lang="en-IN" dirty="0" smtClean="0">
                <a:latin typeface="Verdana" pitchFamily="34" charset="0"/>
                <a:ea typeface="Verdana" pitchFamily="34" charset="0"/>
                <a:cs typeface="Verdana" pitchFamily="34" charset="0"/>
              </a:rPr>
              <a:t>• Separately identified returns will help the constituent parts of your organization understanding</a:t>
            </a:r>
          </a:p>
          <a:p>
            <a:r>
              <a:rPr lang="en-IN" dirty="0" smtClean="0">
                <a:latin typeface="Verdana" pitchFamily="34" charset="0"/>
                <a:ea typeface="Verdana" pitchFamily="34" charset="0"/>
                <a:cs typeface="Verdana" pitchFamily="34" charset="0"/>
              </a:rPr>
              <a:t>whether they are each getting good value for money through their support for energy management.</a:t>
            </a:r>
          </a:p>
          <a:p>
            <a:endParaRPr lang="en-IN" dirty="0" smtClean="0">
              <a:latin typeface="Verdana" pitchFamily="34" charset="0"/>
              <a:ea typeface="Verdana" pitchFamily="34" charset="0"/>
              <a:cs typeface="Verdana" pitchFamily="34" charset="0"/>
            </a:endParaRPr>
          </a:p>
          <a:p>
            <a:r>
              <a:rPr lang="en-IN" dirty="0" smtClean="0">
                <a:latin typeface="Verdana" pitchFamily="34" charset="0"/>
                <a:ea typeface="Verdana" pitchFamily="34" charset="0"/>
                <a:cs typeface="Verdana" pitchFamily="34" charset="0"/>
              </a:rPr>
              <a:t>• If operated successfully, splitting the savings will improve motivation and commitment to energy management throughout the organization since staff at all levels will see a</a:t>
            </a:r>
          </a:p>
          <a:p>
            <a:r>
              <a:rPr lang="en-IN" dirty="0" smtClean="0">
                <a:latin typeface="Verdana" pitchFamily="34" charset="0"/>
                <a:ea typeface="Verdana" pitchFamily="34" charset="0"/>
                <a:cs typeface="Verdana" pitchFamily="34" charset="0"/>
              </a:rPr>
              <a:t>financial return for their effort or support.</a:t>
            </a:r>
          </a:p>
          <a:p>
            <a:endParaRPr lang="en-IN" dirty="0" smtClean="0">
              <a:latin typeface="Verdana" pitchFamily="34" charset="0"/>
              <a:ea typeface="Verdana" pitchFamily="34" charset="0"/>
              <a:cs typeface="Verdana" pitchFamily="34" charset="0"/>
            </a:endParaRPr>
          </a:p>
          <a:p>
            <a:r>
              <a:rPr lang="en-IN" dirty="0" smtClean="0">
                <a:latin typeface="Verdana" pitchFamily="34" charset="0"/>
                <a:ea typeface="Verdana" pitchFamily="34" charset="0"/>
                <a:cs typeface="Verdana" pitchFamily="34" charset="0"/>
              </a:rPr>
              <a:t>• But the main benefit is on the independence and longevity of the energy management function.</a:t>
            </a:r>
            <a:endParaRPr lang="en-IN"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DFDF10-2A30-406D-890D-E2E1AB530689}"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54</a:t>
            </a:fld>
            <a:endParaRPr lang="en-US"/>
          </a:p>
        </p:txBody>
      </p:sp>
      <p:pic>
        <p:nvPicPr>
          <p:cNvPr id="76802" name="Picture 2"/>
          <p:cNvPicPr>
            <a:picLocks noChangeAspect="1" noChangeArrowheads="1"/>
          </p:cNvPicPr>
          <p:nvPr/>
        </p:nvPicPr>
        <p:blipFill>
          <a:blip r:embed="rId2"/>
          <a:srcRect l="50952" t="14584" r="18595" b="9375"/>
          <a:stretch>
            <a:fillRect/>
          </a:stretch>
        </p:blipFill>
        <p:spPr bwMode="auto">
          <a:xfrm>
            <a:off x="1371600" y="304800"/>
            <a:ext cx="6170341" cy="60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solidFill>
                  <a:schemeClr val="accent1">
                    <a:lumMod val="60000"/>
                    <a:lumOff val="40000"/>
                  </a:schemeClr>
                </a:solidFill>
                <a:effectLst/>
              </a:rPr>
              <a:t>Energy Service Companies (ESCO)</a:t>
            </a:r>
            <a:endParaRPr lang="en-IN" b="1" dirty="0">
              <a:solidFill>
                <a:schemeClr val="accent1">
                  <a:lumMod val="60000"/>
                  <a:lumOff val="40000"/>
                </a:schemeClr>
              </a:solidFill>
              <a:effectLst/>
            </a:endParaRPr>
          </a:p>
        </p:txBody>
      </p:sp>
      <p:sp>
        <p:nvSpPr>
          <p:cNvPr id="3" name="Date Placeholder 2"/>
          <p:cNvSpPr>
            <a:spLocks noGrp="1"/>
          </p:cNvSpPr>
          <p:nvPr>
            <p:ph type="dt" sz="half" idx="10"/>
          </p:nvPr>
        </p:nvSpPr>
        <p:spPr/>
        <p:txBody>
          <a:bodyPr/>
          <a:lstStyle/>
          <a:p>
            <a:fld id="{99DFDF10-2A30-406D-890D-E2E1AB530689}"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55</a:t>
            </a:fld>
            <a:endParaRPr lang="en-US"/>
          </a:p>
        </p:txBody>
      </p:sp>
      <p:sp>
        <p:nvSpPr>
          <p:cNvPr id="5" name="Rectangle 4"/>
          <p:cNvSpPr/>
          <p:nvPr/>
        </p:nvSpPr>
        <p:spPr>
          <a:xfrm>
            <a:off x="1524000" y="1859340"/>
            <a:ext cx="6934200" cy="3000821"/>
          </a:xfrm>
          <a:prstGeom prst="rect">
            <a:avLst/>
          </a:prstGeom>
        </p:spPr>
        <p:txBody>
          <a:bodyPr wrap="square">
            <a:spAutoFit/>
          </a:bodyPr>
          <a:lstStyle/>
          <a:p>
            <a:pPr algn="just">
              <a:lnSpc>
                <a:spcPct val="150000"/>
              </a:lnSpc>
            </a:pPr>
            <a:r>
              <a:rPr lang="en-IN" dirty="0" smtClean="0">
                <a:latin typeface="Verdana" pitchFamily="34" charset="0"/>
                <a:ea typeface="Verdana" pitchFamily="34" charset="0"/>
                <a:cs typeface="Verdana" pitchFamily="34" charset="0"/>
              </a:rPr>
              <a:t>ESCOs are usually companies that provide a complete energy project service, from assessment to design to construction or installation, along with engineering and project management services, and financing. In one way or another, the contract involves the capitalization of all of</a:t>
            </a:r>
          </a:p>
          <a:p>
            <a:pPr algn="just">
              <a:lnSpc>
                <a:spcPct val="150000"/>
              </a:lnSpc>
            </a:pPr>
            <a:r>
              <a:rPr lang="en-IN" dirty="0" smtClean="0">
                <a:latin typeface="Verdana" pitchFamily="34" charset="0"/>
                <a:ea typeface="Verdana" pitchFamily="34" charset="0"/>
                <a:cs typeface="Verdana" pitchFamily="34" charset="0"/>
              </a:rPr>
              <a:t>the services and goods purchased, and repayment out of the energy savings that result from the project.</a:t>
            </a:r>
            <a:endParaRPr lang="en-IN" dirty="0">
              <a:latin typeface="Verdana" pitchFamily="34" charset="0"/>
              <a:ea typeface="Verdana" pitchFamily="34" charset="0"/>
              <a:cs typeface="Verdana"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DFDF10-2A30-406D-890D-E2E1AB530689}"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56</a:t>
            </a:fld>
            <a:endParaRPr lang="en-US"/>
          </a:p>
        </p:txBody>
      </p:sp>
      <p:pic>
        <p:nvPicPr>
          <p:cNvPr id="5" name="Picture 2" descr="C:\Users\ongc\Desktop\Capture.JPG"/>
          <p:cNvPicPr>
            <a:picLocks noChangeAspect="1" noChangeArrowheads="1"/>
          </p:cNvPicPr>
          <p:nvPr/>
        </p:nvPicPr>
        <p:blipFill>
          <a:blip r:embed="rId2" cstate="print"/>
          <a:srcRect/>
          <a:stretch>
            <a:fillRect/>
          </a:stretch>
        </p:blipFill>
        <p:spPr bwMode="auto">
          <a:xfrm>
            <a:off x="1295400" y="914400"/>
            <a:ext cx="7315200" cy="5410200"/>
          </a:xfrm>
          <a:prstGeom prst="rect">
            <a:avLst/>
          </a:prstGeom>
          <a:noFill/>
        </p:spPr>
      </p:pic>
      <p:sp>
        <p:nvSpPr>
          <p:cNvPr id="6" name="Rectangle 5"/>
          <p:cNvSpPr/>
          <p:nvPr/>
        </p:nvSpPr>
        <p:spPr>
          <a:xfrm>
            <a:off x="1219200" y="304800"/>
            <a:ext cx="7427033" cy="461665"/>
          </a:xfrm>
          <a:prstGeom prst="rect">
            <a:avLst/>
          </a:prstGeom>
        </p:spPr>
        <p:txBody>
          <a:bodyPr wrap="none">
            <a:spAutoFit/>
          </a:bodyPr>
          <a:lstStyle/>
          <a:p>
            <a:r>
              <a:rPr lang="en-IN" sz="2400" b="1" dirty="0" smtClean="0">
                <a:solidFill>
                  <a:schemeClr val="accent1">
                    <a:lumMod val="60000"/>
                    <a:lumOff val="40000"/>
                  </a:schemeClr>
                </a:solidFill>
                <a:latin typeface="Verdana" pitchFamily="34" charset="0"/>
                <a:ea typeface="Verdana" pitchFamily="34" charset="0"/>
                <a:cs typeface="Verdana" pitchFamily="34" charset="0"/>
              </a:rPr>
              <a:t>Role of Energy Service Companies (ESCO)</a:t>
            </a:r>
            <a:endParaRPr lang="en-IN" sz="2400" dirty="0">
              <a:latin typeface="Verdana" pitchFamily="34" charset="0"/>
              <a:ea typeface="Verdana" pitchFamily="34" charset="0"/>
              <a:cs typeface="Verdana"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sachin\Desktop\pipe handeling project\thank-you.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3" name="Date Placeholder 2"/>
          <p:cNvSpPr>
            <a:spLocks noGrp="1"/>
          </p:cNvSpPr>
          <p:nvPr>
            <p:ph type="dt" sz="half" idx="10"/>
          </p:nvPr>
        </p:nvSpPr>
        <p:spPr/>
        <p:txBody>
          <a:bodyPr/>
          <a:lstStyle/>
          <a:p>
            <a:fld id="{47A4F797-60FD-4D26-B7F5-3DA3E8D7B3E4}" type="datetime1">
              <a:rPr lang="en-US" smtClean="0"/>
              <a:pPr/>
              <a:t>5/9/2014</a:t>
            </a:fld>
            <a:endParaRPr lang="en-US"/>
          </a:p>
        </p:txBody>
      </p:sp>
      <p:sp>
        <p:nvSpPr>
          <p:cNvPr id="4" name="Slide Number Placeholder 3"/>
          <p:cNvSpPr>
            <a:spLocks noGrp="1"/>
          </p:cNvSpPr>
          <p:nvPr>
            <p:ph type="sldNum" sz="quarter" idx="12"/>
          </p:nvPr>
        </p:nvSpPr>
        <p:spPr/>
        <p:txBody>
          <a:bodyPr/>
          <a:lstStyle/>
          <a:p>
            <a:fld id="{C90033FC-677A-4632-8378-E827CAFE9CA7}" type="slidenum">
              <a:rPr lang="en-US" smtClean="0"/>
              <a:pPr/>
              <a:t>57</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60000"/>
                    <a:lumOff val="40000"/>
                  </a:schemeClr>
                </a:solidFill>
                <a:effectLst/>
              </a:rPr>
              <a:t>Investment Selection Procedure</a:t>
            </a:r>
            <a:endParaRPr lang="en-IN" dirty="0">
              <a:solidFill>
                <a:schemeClr val="accent1">
                  <a:lumMod val="60000"/>
                  <a:lumOff val="40000"/>
                </a:schemeClr>
              </a:solidFill>
              <a:effectLst/>
            </a:endParaRPr>
          </a:p>
        </p:txBody>
      </p:sp>
      <p:sp>
        <p:nvSpPr>
          <p:cNvPr id="3" name="TextBox 2"/>
          <p:cNvSpPr txBox="1"/>
          <p:nvPr/>
        </p:nvSpPr>
        <p:spPr>
          <a:xfrm>
            <a:off x="1600200" y="1600200"/>
            <a:ext cx="6781800" cy="4062651"/>
          </a:xfrm>
          <a:prstGeom prst="rect">
            <a:avLst/>
          </a:prstGeom>
          <a:noFill/>
        </p:spPr>
        <p:txBody>
          <a:bodyPr wrap="square" rtlCol="0">
            <a:spAutoFit/>
          </a:bodyPr>
          <a:lstStyle/>
          <a:p>
            <a:pPr marL="342900" indent="-342900">
              <a:lnSpc>
                <a:spcPct val="200000"/>
              </a:lnSpc>
              <a:buAutoNum type="arabicPeriod"/>
            </a:pPr>
            <a:r>
              <a:rPr lang="en-US" sz="2000" b="1" dirty="0" smtClean="0"/>
              <a:t>Identification of potential investment opportunities</a:t>
            </a:r>
          </a:p>
          <a:p>
            <a:pPr marL="342900" indent="-342900">
              <a:lnSpc>
                <a:spcPct val="200000"/>
              </a:lnSpc>
              <a:buAutoNum type="arabicPeriod"/>
            </a:pPr>
            <a:r>
              <a:rPr lang="en-US" sz="2000" b="1" dirty="0" smtClean="0"/>
              <a:t>Assembling of proposed investments</a:t>
            </a:r>
          </a:p>
          <a:p>
            <a:pPr marL="342900" indent="-342900">
              <a:lnSpc>
                <a:spcPct val="200000"/>
              </a:lnSpc>
              <a:buAutoNum type="arabicPeriod"/>
            </a:pPr>
            <a:r>
              <a:rPr lang="en-US" sz="2000" b="1" dirty="0" smtClean="0"/>
              <a:t>Comparative analysis of investments opportunities</a:t>
            </a:r>
          </a:p>
          <a:p>
            <a:pPr marL="342900" indent="-342900">
              <a:lnSpc>
                <a:spcPct val="200000"/>
              </a:lnSpc>
              <a:buAutoNum type="arabicPeriod"/>
            </a:pPr>
            <a:r>
              <a:rPr lang="en-US" sz="2000" b="1" dirty="0" smtClean="0"/>
              <a:t>Decision making &amp; implementation</a:t>
            </a:r>
          </a:p>
          <a:p>
            <a:pPr marL="342900" indent="-342900">
              <a:lnSpc>
                <a:spcPct val="200000"/>
              </a:lnSpc>
              <a:buAutoNum type="arabicPeriod"/>
            </a:pPr>
            <a:r>
              <a:rPr lang="en-US" sz="2000" b="1" dirty="0" smtClean="0"/>
              <a:t>Performance review of implemented investment opportunity </a:t>
            </a:r>
          </a:p>
          <a:p>
            <a:pPr marL="342900" indent="-342900">
              <a:buAutoNum type="arabicPeriod"/>
            </a:pPr>
            <a:endParaRPr lang="en-IN" dirty="0"/>
          </a:p>
        </p:txBody>
      </p:sp>
      <p:sp>
        <p:nvSpPr>
          <p:cNvPr id="4" name="Date Placeholder 3"/>
          <p:cNvSpPr>
            <a:spLocks noGrp="1"/>
          </p:cNvSpPr>
          <p:nvPr>
            <p:ph type="dt" sz="half" idx="10"/>
          </p:nvPr>
        </p:nvSpPr>
        <p:spPr/>
        <p:txBody>
          <a:bodyPr/>
          <a:lstStyle/>
          <a:p>
            <a:fld id="{3CE6F150-61EE-4AAB-B3D4-54D080985326}" type="datetime1">
              <a:rPr lang="en-US" smtClean="0"/>
              <a:pPr/>
              <a:t>5/9/2014</a:t>
            </a:fld>
            <a:endParaRPr lang="en-US"/>
          </a:p>
        </p:txBody>
      </p:sp>
      <p:sp>
        <p:nvSpPr>
          <p:cNvPr id="5" name="Slide Number Placeholder 4"/>
          <p:cNvSpPr>
            <a:spLocks noGrp="1"/>
          </p:cNvSpPr>
          <p:nvPr>
            <p:ph type="sldNum" sz="quarter" idx="12"/>
          </p:nvPr>
        </p:nvSpPr>
        <p:spPr/>
        <p:txBody>
          <a:bodyPr/>
          <a:lstStyle/>
          <a:p>
            <a:fld id="{C90033FC-677A-4632-8378-E827CAFE9CA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914400"/>
            <a:ext cx="5883983" cy="212365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1">
                    <a:lumMod val="60000"/>
                    <a:lumOff val="40000"/>
                  </a:schemeClr>
                </a:solidFill>
              </a:rPr>
              <a:t>TECHNIQUES </a:t>
            </a:r>
          </a:p>
          <a:p>
            <a:pPr algn="ctr"/>
            <a:r>
              <a:rPr lang="en-US" sz="4400" b="1" dirty="0" smtClean="0">
                <a:ln w="11430"/>
                <a:solidFill>
                  <a:schemeClr val="accent1">
                    <a:lumMod val="60000"/>
                    <a:lumOff val="40000"/>
                  </a:schemeClr>
                </a:solidFill>
              </a:rPr>
              <a:t>FOR</a:t>
            </a:r>
          </a:p>
          <a:p>
            <a:pPr algn="ctr"/>
            <a:r>
              <a:rPr lang="en-US" sz="4400" b="1" dirty="0" smtClean="0">
                <a:ln w="11430"/>
                <a:solidFill>
                  <a:schemeClr val="accent1">
                    <a:lumMod val="60000"/>
                    <a:lumOff val="40000"/>
                  </a:schemeClr>
                </a:solidFill>
              </a:rPr>
              <a:t>FINANCE ANALYSIS</a:t>
            </a:r>
          </a:p>
        </p:txBody>
      </p:sp>
      <p:sp>
        <p:nvSpPr>
          <p:cNvPr id="4" name="TextBox 3"/>
          <p:cNvSpPr txBox="1"/>
          <p:nvPr/>
        </p:nvSpPr>
        <p:spPr>
          <a:xfrm>
            <a:off x="4800600" y="4495800"/>
            <a:ext cx="3810000" cy="369332"/>
          </a:xfrm>
          <a:prstGeom prst="rect">
            <a:avLst/>
          </a:prstGeom>
          <a:noFill/>
        </p:spPr>
        <p:txBody>
          <a:bodyPr wrap="square" rtlCol="0">
            <a:spAutoFit/>
          </a:bodyPr>
          <a:lstStyle/>
          <a:p>
            <a:endParaRPr lang="en-US" dirty="0"/>
          </a:p>
        </p:txBody>
      </p:sp>
      <p:sp>
        <p:nvSpPr>
          <p:cNvPr id="5" name="Date Placeholder 4"/>
          <p:cNvSpPr>
            <a:spLocks noGrp="1"/>
          </p:cNvSpPr>
          <p:nvPr>
            <p:ph type="dt" sz="half" idx="10"/>
          </p:nvPr>
        </p:nvSpPr>
        <p:spPr/>
        <p:txBody>
          <a:bodyPr/>
          <a:lstStyle/>
          <a:p>
            <a:fld id="{272B9F97-9736-4AF6-B589-262A83586E77}"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0"/>
            <a:ext cx="7772400" cy="1472184"/>
          </a:xfrm>
        </p:spPr>
        <p:txBody>
          <a:bodyPr/>
          <a:lstStyle/>
          <a:p>
            <a:r>
              <a:rPr lang="en-US" dirty="0" smtClean="0">
                <a:solidFill>
                  <a:schemeClr val="accent1">
                    <a:lumMod val="60000"/>
                    <a:lumOff val="40000"/>
                  </a:schemeClr>
                </a:solidFill>
                <a:effectLst/>
              </a:rPr>
              <a:t>Introduction To Financial Analysis</a:t>
            </a:r>
            <a:endParaRPr lang="en-US" dirty="0">
              <a:solidFill>
                <a:schemeClr val="accent1">
                  <a:lumMod val="60000"/>
                  <a:lumOff val="40000"/>
                </a:schemeClr>
              </a:solidFill>
              <a:effectLst/>
            </a:endParaRPr>
          </a:p>
        </p:txBody>
      </p:sp>
      <p:sp>
        <p:nvSpPr>
          <p:cNvPr id="4" name="Subtitle 3"/>
          <p:cNvSpPr>
            <a:spLocks noGrp="1"/>
          </p:cNvSpPr>
          <p:nvPr>
            <p:ph type="subTitle" idx="1"/>
          </p:nvPr>
        </p:nvSpPr>
        <p:spPr>
          <a:xfrm>
            <a:off x="1295400" y="1850064"/>
            <a:ext cx="7543800" cy="4626936"/>
          </a:xfrm>
        </p:spPr>
        <p:txBody>
          <a:bodyPr/>
          <a:lstStyle/>
          <a:p>
            <a:pPr>
              <a:buFont typeface="Arial" pitchFamily="34" charset="0"/>
              <a:buChar char="•"/>
            </a:pPr>
            <a:r>
              <a:rPr lang="en-US" dirty="0" smtClean="0"/>
              <a:t>When we decide to invest in increasing its energy efficiency it should apply exactly the same criteria to reducing its consumption as it applies to all its other investments.</a:t>
            </a:r>
          </a:p>
          <a:p>
            <a:pPr>
              <a:buFont typeface="Arial" pitchFamily="34" charset="0"/>
              <a:buChar char="•"/>
            </a:pPr>
            <a:r>
              <a:rPr lang="en-US" dirty="0" smtClean="0"/>
              <a:t>The basic criteria for financial investment appraisal are as follow:</a:t>
            </a:r>
          </a:p>
          <a:p>
            <a:pPr>
              <a:buFont typeface="Wingdings" pitchFamily="2" charset="2"/>
              <a:buChar char="ü"/>
            </a:pPr>
            <a:r>
              <a:rPr lang="en-US" dirty="0" smtClean="0"/>
              <a:t>Simple payback </a:t>
            </a:r>
          </a:p>
          <a:p>
            <a:pPr>
              <a:buFont typeface="Wingdings" pitchFamily="2" charset="2"/>
              <a:buChar char="ü"/>
            </a:pPr>
            <a:r>
              <a:rPr lang="en-US" dirty="0" smtClean="0"/>
              <a:t>Return on investment (ROI)</a:t>
            </a:r>
          </a:p>
          <a:p>
            <a:pPr>
              <a:buFont typeface="Wingdings" pitchFamily="2" charset="2"/>
              <a:buChar char="ü"/>
            </a:pPr>
            <a:r>
              <a:rPr lang="en-US" dirty="0" smtClean="0"/>
              <a:t>Net preset value(NPV) and Cash flow</a:t>
            </a:r>
          </a:p>
          <a:p>
            <a:pPr>
              <a:buFont typeface="Wingdings" pitchFamily="2" charset="2"/>
              <a:buChar char="ü"/>
            </a:pPr>
            <a:r>
              <a:rPr lang="en-US" dirty="0" smtClean="0"/>
              <a:t>Internal rate of return(IRR)</a:t>
            </a:r>
            <a:endParaRPr lang="en-US" dirty="0"/>
          </a:p>
        </p:txBody>
      </p:sp>
      <p:sp>
        <p:nvSpPr>
          <p:cNvPr id="5" name="Date Placeholder 4"/>
          <p:cNvSpPr>
            <a:spLocks noGrp="1"/>
          </p:cNvSpPr>
          <p:nvPr>
            <p:ph type="dt" sz="half" idx="10"/>
          </p:nvPr>
        </p:nvSpPr>
        <p:spPr/>
        <p:txBody>
          <a:bodyPr/>
          <a:lstStyle/>
          <a:p>
            <a:fld id="{2D50AA48-8D1F-4548-94C4-B23B0B92E89F}" type="datetime1">
              <a:rPr lang="en-US" smtClean="0"/>
              <a:pPr/>
              <a:t>5/9/2014</a:t>
            </a:fld>
            <a:endParaRPr lang="en-US"/>
          </a:p>
        </p:txBody>
      </p:sp>
      <p:sp>
        <p:nvSpPr>
          <p:cNvPr id="6" name="Slide Number Placeholder 5"/>
          <p:cNvSpPr>
            <a:spLocks noGrp="1"/>
          </p:cNvSpPr>
          <p:nvPr>
            <p:ph type="sldNum" sz="quarter" idx="12"/>
          </p:nvPr>
        </p:nvSpPr>
        <p:spPr/>
        <p:txBody>
          <a:bodyPr/>
          <a:lstStyle/>
          <a:p>
            <a:fld id="{C90033FC-677A-4632-8378-E827CAFE9CA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lumMod val="60000"/>
                    <a:lumOff val="40000"/>
                  </a:schemeClr>
                </a:solidFill>
                <a:effectLst/>
              </a:rPr>
              <a:t>Finance Analysis Techniques</a:t>
            </a:r>
            <a:endParaRPr lang="en-US" dirty="0">
              <a:solidFill>
                <a:schemeClr val="accent1">
                  <a:lumMod val="60000"/>
                  <a:lumOff val="40000"/>
                </a:schemeClr>
              </a:solidFill>
              <a:effectLst/>
            </a:endParaRPr>
          </a:p>
        </p:txBody>
      </p:sp>
      <p:sp>
        <p:nvSpPr>
          <p:cNvPr id="5" name="Subtitle 4"/>
          <p:cNvSpPr>
            <a:spLocks noGrp="1"/>
          </p:cNvSpPr>
          <p:nvPr>
            <p:ph type="subTitle" idx="4294967295"/>
          </p:nvPr>
        </p:nvSpPr>
        <p:spPr>
          <a:xfrm>
            <a:off x="1295400" y="1295400"/>
            <a:ext cx="7407275" cy="5257800"/>
          </a:xfrm>
        </p:spPr>
        <p:txBody>
          <a:bodyPr>
            <a:normAutofit fontScale="40000" lnSpcReduction="20000"/>
          </a:bodyPr>
          <a:lstStyle/>
          <a:p>
            <a:pPr>
              <a:buNone/>
            </a:pPr>
            <a:r>
              <a:rPr lang="en-US" sz="6000" dirty="0" smtClean="0">
                <a:solidFill>
                  <a:schemeClr val="tx2"/>
                </a:solidFill>
              </a:rPr>
              <a:t>    Finance analysis techniques are based on criteria as above</a:t>
            </a:r>
          </a:p>
          <a:p>
            <a:pPr>
              <a:buNone/>
            </a:pPr>
            <a:endParaRPr lang="en-US" sz="6000" dirty="0" smtClean="0">
              <a:solidFill>
                <a:schemeClr val="tx2"/>
              </a:solidFill>
            </a:endParaRPr>
          </a:p>
          <a:p>
            <a:pPr>
              <a:buNone/>
            </a:pPr>
            <a:r>
              <a:rPr lang="en-US" sz="6000" b="1" dirty="0" smtClean="0">
                <a:solidFill>
                  <a:schemeClr val="accent1">
                    <a:lumMod val="60000"/>
                    <a:lumOff val="40000"/>
                  </a:schemeClr>
                </a:solidFill>
              </a:rPr>
              <a:t>1.SIMPLE PAYBACK PERIOD:</a:t>
            </a:r>
          </a:p>
          <a:p>
            <a:r>
              <a:rPr lang="en-US" sz="6000" dirty="0" smtClean="0">
                <a:solidFill>
                  <a:schemeClr val="tx2"/>
                </a:solidFill>
              </a:rPr>
              <a:t>It is number of the years required to recover the initial investment, considering only the </a:t>
            </a:r>
            <a:r>
              <a:rPr lang="en-US" sz="6000" b="1" dirty="0" smtClean="0">
                <a:solidFill>
                  <a:schemeClr val="tx2"/>
                </a:solidFill>
              </a:rPr>
              <a:t>net annual savings.</a:t>
            </a:r>
          </a:p>
          <a:p>
            <a:pPr>
              <a:buFont typeface="Wingdings" pitchFamily="2" charset="2"/>
              <a:buChar char="q"/>
            </a:pPr>
            <a:endParaRPr lang="en-US" sz="6000" b="1" dirty="0" smtClean="0">
              <a:solidFill>
                <a:schemeClr val="tx2"/>
              </a:solidFill>
            </a:endParaRPr>
          </a:p>
          <a:p>
            <a:pPr>
              <a:buNone/>
            </a:pPr>
            <a:r>
              <a:rPr lang="en-US" sz="6000" b="1" dirty="0" smtClean="0">
                <a:solidFill>
                  <a:schemeClr val="accent1">
                    <a:lumMod val="60000"/>
                    <a:lumOff val="40000"/>
                  </a:schemeClr>
                </a:solidFill>
              </a:rPr>
              <a:t>CALCULATION:</a:t>
            </a:r>
          </a:p>
          <a:p>
            <a:pPr>
              <a:buNone/>
            </a:pPr>
            <a:endParaRPr lang="en-US" sz="6000" b="1" dirty="0" smtClean="0"/>
          </a:p>
          <a:p>
            <a:pPr>
              <a:buNone/>
            </a:pPr>
            <a:r>
              <a:rPr lang="en-US" sz="6000" b="1" dirty="0" smtClean="0">
                <a:solidFill>
                  <a:schemeClr val="accent2">
                    <a:lumMod val="75000"/>
                  </a:schemeClr>
                </a:solidFill>
              </a:rPr>
              <a:t>Simple payback period=    First cost </a:t>
            </a:r>
            <a:r>
              <a:rPr lang="en-US" sz="6000" b="1" dirty="0" smtClean="0">
                <a:solidFill>
                  <a:srgbClr val="C00000"/>
                </a:solidFill>
              </a:rPr>
              <a:t>/</a:t>
            </a:r>
            <a:r>
              <a:rPr lang="en-US" sz="6000" b="1" dirty="0" smtClean="0">
                <a:solidFill>
                  <a:schemeClr val="accent2">
                    <a:lumMod val="75000"/>
                  </a:schemeClr>
                </a:solidFill>
              </a:rPr>
              <a:t> </a:t>
            </a:r>
          </a:p>
          <a:p>
            <a:pPr>
              <a:buNone/>
            </a:pPr>
            <a:r>
              <a:rPr lang="en-US" sz="6000" b="1" dirty="0" smtClean="0">
                <a:solidFill>
                  <a:schemeClr val="accent2">
                    <a:lumMod val="75000"/>
                  </a:schemeClr>
                </a:solidFill>
              </a:rPr>
              <a:t>				(Yearly benefits-Yearly cost)</a:t>
            </a:r>
          </a:p>
          <a:p>
            <a:pPr>
              <a:buNone/>
            </a:pPr>
            <a:endParaRPr lang="en-US" sz="6000" b="1" dirty="0" smtClean="0"/>
          </a:p>
          <a:p>
            <a:pPr>
              <a:buFont typeface="Wingdings" pitchFamily="2" charset="2"/>
              <a:buChar char="Ø"/>
            </a:pPr>
            <a:r>
              <a:rPr lang="en-US" sz="6000" dirty="0" smtClean="0">
                <a:solidFill>
                  <a:schemeClr val="tx2"/>
                </a:solidFill>
              </a:rPr>
              <a:t>The </a:t>
            </a:r>
            <a:r>
              <a:rPr lang="en-US" sz="6000" b="1" dirty="0" smtClean="0">
                <a:solidFill>
                  <a:schemeClr val="tx2"/>
                </a:solidFill>
              </a:rPr>
              <a:t>shorter</a:t>
            </a:r>
            <a:r>
              <a:rPr lang="en-US" sz="6000" dirty="0" smtClean="0">
                <a:solidFill>
                  <a:schemeClr val="tx2"/>
                </a:solidFill>
              </a:rPr>
              <a:t> the payback period, </a:t>
            </a:r>
            <a:r>
              <a:rPr lang="en-US" sz="6000" b="1" dirty="0" smtClean="0">
                <a:solidFill>
                  <a:schemeClr val="tx2"/>
                </a:solidFill>
              </a:rPr>
              <a:t>the more desirable </a:t>
            </a:r>
            <a:r>
              <a:rPr lang="en-US" sz="6000" dirty="0" smtClean="0">
                <a:solidFill>
                  <a:schemeClr val="tx2"/>
                </a:solidFill>
              </a:rPr>
              <a:t>the project.</a:t>
            </a:r>
          </a:p>
          <a:p>
            <a:pPr>
              <a:buFont typeface="Wingdings" pitchFamily="2" charset="2"/>
              <a:buChar char="q"/>
            </a:pPr>
            <a:endParaRPr lang="en-US" sz="6000" b="1" dirty="0" smtClean="0"/>
          </a:p>
          <a:p>
            <a:pPr>
              <a:buFont typeface="Wingdings" pitchFamily="2" charset="2"/>
              <a:buChar char="q"/>
            </a:pPr>
            <a:endParaRPr lang="en-US" sz="6000" b="1" dirty="0" smtClean="0"/>
          </a:p>
          <a:p>
            <a:pPr>
              <a:buNone/>
            </a:pPr>
            <a:endParaRPr lang="en-US" sz="6000" dirty="0" smtClean="0"/>
          </a:p>
          <a:p>
            <a:endParaRPr lang="en-US" dirty="0" smtClean="0"/>
          </a:p>
          <a:p>
            <a:endParaRPr lang="en-US" dirty="0" smtClean="0"/>
          </a:p>
          <a:p>
            <a:endParaRPr lang="en-US" b="1" dirty="0"/>
          </a:p>
        </p:txBody>
      </p:sp>
      <p:sp>
        <p:nvSpPr>
          <p:cNvPr id="6" name="Date Placeholder 5"/>
          <p:cNvSpPr>
            <a:spLocks noGrp="1"/>
          </p:cNvSpPr>
          <p:nvPr>
            <p:ph type="dt" sz="half" idx="10"/>
          </p:nvPr>
        </p:nvSpPr>
        <p:spPr/>
        <p:txBody>
          <a:bodyPr/>
          <a:lstStyle/>
          <a:p>
            <a:fld id="{EA33C595-9590-4DF6-8DD8-69EDE5E24A42}" type="datetime1">
              <a:rPr lang="en-US" smtClean="0"/>
              <a:pPr/>
              <a:t>5/9/2014</a:t>
            </a:fld>
            <a:endParaRPr lang="en-US"/>
          </a:p>
        </p:txBody>
      </p:sp>
      <p:sp>
        <p:nvSpPr>
          <p:cNvPr id="7" name="Slide Number Placeholder 6"/>
          <p:cNvSpPr>
            <a:spLocks noGrp="1"/>
          </p:cNvSpPr>
          <p:nvPr>
            <p:ph type="sldNum" sz="quarter" idx="12"/>
          </p:nvPr>
        </p:nvSpPr>
        <p:spPr/>
        <p:txBody>
          <a:bodyPr/>
          <a:lstStyle/>
          <a:p>
            <a:fld id="{C90033FC-677A-4632-8378-E827CAFE9CA7}"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822</TotalTime>
  <Words>3367</Words>
  <Application>Microsoft Office PowerPoint</Application>
  <PresentationFormat>On-screen Show (4:3)</PresentationFormat>
  <Paragraphs>619</Paragraphs>
  <Slides>57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Solstice</vt:lpstr>
      <vt:lpstr>Equation</vt:lpstr>
      <vt:lpstr>Unit 5 Financial Management</vt:lpstr>
      <vt:lpstr>CONTENT</vt:lpstr>
      <vt:lpstr>Slide 3</vt:lpstr>
      <vt:lpstr>Slide 4</vt:lpstr>
      <vt:lpstr>Slide 5</vt:lpstr>
      <vt:lpstr>Investment Selection Procedure</vt:lpstr>
      <vt:lpstr>Slide 7</vt:lpstr>
      <vt:lpstr>Introduction To Financial Analysis</vt:lpstr>
      <vt:lpstr>Finance Analysis Techniques</vt:lpstr>
      <vt:lpstr>Examples:</vt:lpstr>
      <vt:lpstr>Examples:</vt:lpstr>
      <vt:lpstr>Slide 12</vt:lpstr>
      <vt:lpstr>Slide 13</vt:lpstr>
      <vt:lpstr>Slide 14</vt:lpstr>
      <vt:lpstr>Slide 15</vt:lpstr>
      <vt:lpstr>Slide 16</vt:lpstr>
      <vt:lpstr>Slide 17</vt:lpstr>
      <vt:lpstr>Slide 18</vt:lpstr>
      <vt:lpstr>Slide 19</vt:lpstr>
      <vt:lpstr>Slide 20</vt:lpstr>
      <vt:lpstr>Slide 21</vt:lpstr>
      <vt:lpstr>Slide 22</vt:lpstr>
      <vt:lpstr>3.NET PRESENT VALUE</vt:lpstr>
      <vt:lpstr>Slide 24</vt:lpstr>
      <vt:lpstr>ADVANTAGES:</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CASH FLOW</vt:lpstr>
      <vt:lpstr>EXAMPLE OF NPV AND IRR</vt:lpstr>
      <vt:lpstr>The net present value represent the net benefit over and above the compensation for the time and risk</vt:lpstr>
      <vt:lpstr>Slide 48</vt:lpstr>
      <vt:lpstr>Slide 49</vt:lpstr>
      <vt:lpstr>Slide 50</vt:lpstr>
      <vt:lpstr>Slide 51</vt:lpstr>
      <vt:lpstr>Financing Options</vt:lpstr>
      <vt:lpstr>Slide 53</vt:lpstr>
      <vt:lpstr>Slide 54</vt:lpstr>
      <vt:lpstr>Energy Service Companies (ESCO)</vt:lpstr>
      <vt:lpstr>Slide 56</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sachin</dc:creator>
  <cp:lastModifiedBy>parul</cp:lastModifiedBy>
  <cp:revision>104</cp:revision>
  <dcterms:created xsi:type="dcterms:W3CDTF">2012-08-16T16:32:49Z</dcterms:created>
  <dcterms:modified xsi:type="dcterms:W3CDTF">2014-05-08T21:14:51Z</dcterms:modified>
</cp:coreProperties>
</file>