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1" r:id="rId5"/>
    <p:sldId id="258" r:id="rId6"/>
    <p:sldId id="259" r:id="rId7"/>
    <p:sldId id="260" r:id="rId8"/>
    <p:sldId id="262" r:id="rId9"/>
    <p:sldId id="267" r:id="rId10"/>
    <p:sldId id="280" r:id="rId11"/>
    <p:sldId id="282" r:id="rId12"/>
    <p:sldId id="281" r:id="rId13"/>
    <p:sldId id="266" r:id="rId14"/>
    <p:sldId id="268" r:id="rId15"/>
    <p:sldId id="283" r:id="rId16"/>
    <p:sldId id="269" r:id="rId17"/>
    <p:sldId id="263" r:id="rId18"/>
    <p:sldId id="270" r:id="rId19"/>
    <p:sldId id="264" r:id="rId20"/>
    <p:sldId id="271" r:id="rId21"/>
    <p:sldId id="272" r:id="rId22"/>
    <p:sldId id="273" r:id="rId23"/>
    <p:sldId id="274" r:id="rId24"/>
    <p:sldId id="275" r:id="rId25"/>
    <p:sldId id="277" r:id="rId26"/>
    <p:sldId id="284" r:id="rId27"/>
    <p:sldId id="285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bkhiraiya@gmit.edu.i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935162"/>
          </a:xfrm>
        </p:spPr>
        <p:txBody>
          <a:bodyPr>
            <a:normAutofit/>
          </a:bodyPr>
          <a:lstStyle/>
          <a:p>
            <a:r>
              <a:rPr lang="en-US" sz="5300" dirty="0" smtClean="0"/>
              <a:t>UNIT-1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0" y="1752600"/>
            <a:ext cx="6705600" cy="2133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UNITS AND MEASURING INSTRUMENTS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45720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Prof. </a:t>
            </a:r>
            <a:r>
              <a:rPr lang="en-US" sz="2400" b="1" dirty="0" err="1" smtClean="0"/>
              <a:t>Krunal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Khiraiya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err="1" smtClean="0"/>
              <a:t>Asst.Professor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Department of Mechanical Engineering</a:t>
            </a:r>
          </a:p>
          <a:p>
            <a:pPr>
              <a:buNone/>
            </a:pPr>
            <a:r>
              <a:rPr lang="en-US" sz="2400" b="1" dirty="0" smtClean="0"/>
              <a:t>Email Id: </a:t>
            </a:r>
            <a:r>
              <a:rPr lang="en-US" sz="2400" b="1" dirty="0" smtClean="0">
                <a:hlinkClick r:id="rId2"/>
              </a:rPr>
              <a:t>kbkhiraiya@gmit.edu.in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Mo.: 9913388991</a:t>
            </a:r>
            <a:endParaRPr lang="en-US" sz="2400" dirty="0"/>
          </a:p>
        </p:txBody>
      </p:sp>
      <p:pic>
        <p:nvPicPr>
          <p:cNvPr id="5" name="Picture 4" descr="GMIT Communication 20150726_230655.jpg"/>
          <p:cNvPicPr>
            <a:picLocks noChangeAspect="1"/>
          </p:cNvPicPr>
          <p:nvPr/>
        </p:nvPicPr>
        <p:blipFill>
          <a:blip r:embed="rId3" cstate="print"/>
          <a:srcRect r="5128"/>
          <a:stretch>
            <a:fillRect/>
          </a:stretch>
        </p:blipFill>
        <p:spPr>
          <a:xfrm>
            <a:off x="0" y="1143000"/>
            <a:ext cx="260252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ertainty_vern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722539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meter-and-vernier-calipers-reading-with-instructions-8-728.jpg"/>
          <p:cNvPicPr>
            <a:picLocks noChangeAspect="1"/>
          </p:cNvPicPr>
          <p:nvPr/>
        </p:nvPicPr>
        <p:blipFill>
          <a:blip r:embed="rId2" cstate="print"/>
          <a:srcRect t="29361"/>
          <a:stretch>
            <a:fillRect/>
          </a:stretch>
        </p:blipFill>
        <p:spPr>
          <a:xfrm>
            <a:off x="685800" y="1371600"/>
            <a:ext cx="735330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_to_read_the_metric_version_of_vernier_cali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088669"/>
            <a:ext cx="6858000" cy="51373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Length measurement </a:t>
            </a:r>
          </a:p>
          <a:p>
            <a:r>
              <a:rPr lang="en-US" dirty="0" smtClean="0"/>
              <a:t>Instrument: Micrometer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7" name="Picture 1" descr="C:\Users\VGEC Mechanical\Desktop\Bridge Course Images\micr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799648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Length measurement </a:t>
            </a:r>
          </a:p>
          <a:p>
            <a:r>
              <a:rPr lang="en-US" dirty="0" smtClean="0"/>
              <a:t>Instrument: Micrometer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6626" name="Picture 2" descr="C:\Users\VGEC Mechanical\Desktop\Bridge Course Images\Micrometer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1" y="3276600"/>
            <a:ext cx="4929809" cy="1828800"/>
          </a:xfrm>
          <a:prstGeom prst="rect">
            <a:avLst/>
          </a:prstGeom>
          <a:noFill/>
        </p:spPr>
      </p:pic>
      <p:pic>
        <p:nvPicPr>
          <p:cNvPr id="26627" name="Picture 3" descr="C:\Users\VGEC Mechanical\Desktop\Bridge Course Images\microme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900956" cy="3123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693083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Length measurement </a:t>
            </a:r>
          </a:p>
          <a:p>
            <a:r>
              <a:rPr lang="en-US" dirty="0" smtClean="0"/>
              <a:t>Instrument: Micrometer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 descr="C:\Users\VGEC Mechanical\Desktop\Bridge Course Images\mikrometer 3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715000" cy="38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Speed/Velocity measurement  </a:t>
            </a:r>
          </a:p>
          <a:p>
            <a:pPr lvl="0"/>
            <a:r>
              <a:rPr lang="en-US" dirty="0" smtClean="0"/>
              <a:t>Instrument: Tachometer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1" name="Picture 3" descr="C:\Users\VGEC Mechanical\Desktop\Bridge Course Images\digital Tachometer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2985726" cy="3962400"/>
          </a:xfrm>
          <a:prstGeom prst="rect">
            <a:avLst/>
          </a:prstGeom>
          <a:noFill/>
        </p:spPr>
      </p:pic>
      <p:pic>
        <p:nvPicPr>
          <p:cNvPr id="7172" name="Picture 4" descr="C:\Users\VGEC Mechanical\Desktop\Bridge Course Images\Techometer 1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02116"/>
            <a:ext cx="3009900" cy="407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Speed/Velocity measurement  </a:t>
            </a:r>
          </a:p>
          <a:p>
            <a:pPr lvl="0"/>
            <a:r>
              <a:rPr lang="en-US" dirty="0" smtClean="0"/>
              <a:t>Instruments: Anemometer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8674" name="Picture 2" descr="C:\Users\VGEC Mechanical\Desktop\Bridge Course Images\Anemometer rooster-wind-v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3049256" cy="3040902"/>
          </a:xfrm>
          <a:prstGeom prst="rect">
            <a:avLst/>
          </a:prstGeom>
          <a:noFill/>
        </p:spPr>
      </p:pic>
      <p:pic>
        <p:nvPicPr>
          <p:cNvPr id="7" name="Picture 2" descr="C:\Users\VGEC Mechanical\Desktop\Bridge Course Images\Digital Anemometer 1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048000"/>
            <a:ext cx="3733800" cy="323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Pressure measurement </a:t>
            </a:r>
          </a:p>
          <a:p>
            <a:pPr lvl="0"/>
            <a:r>
              <a:rPr lang="en-US" dirty="0" smtClean="0"/>
              <a:t>Instrument: Pressure gauge</a:t>
            </a:r>
            <a:endParaRPr lang="en-US" dirty="0"/>
          </a:p>
        </p:txBody>
      </p:sp>
      <p:pic>
        <p:nvPicPr>
          <p:cNvPr id="6145" name="Picture 1" descr="C:\Users\VGEC Mechanical\Desktop\Bridge Course Images\Pressure-Gauge 1 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36502"/>
            <a:ext cx="2667000" cy="3264298"/>
          </a:xfrm>
          <a:prstGeom prst="rect">
            <a:avLst/>
          </a:prstGeom>
          <a:noFill/>
        </p:spPr>
      </p:pic>
      <p:pic>
        <p:nvPicPr>
          <p:cNvPr id="6146" name="Picture 2" descr="C:\Users\VGEC Mechanical\Desktop\Bridge Course Images\PressureGuage 2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asure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09600" y="457200"/>
            <a:ext cx="8534400" cy="56963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7620000" cy="368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2400" b="1" dirty="0" smtClean="0"/>
              <a:t>Measurement</a:t>
            </a:r>
            <a:r>
              <a:rPr lang="en-IN" sz="2400" dirty="0" smtClean="0"/>
              <a:t> is the process of experimentally obtaining a numerical value of magnitude for a characteristic that can be attributed to an object or event within a frame of reference and relative to a conventional standard that permits comparison with other objects or events.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Pressure measurement </a:t>
            </a:r>
          </a:p>
          <a:p>
            <a:pPr lvl="0"/>
            <a:r>
              <a:rPr lang="en-US" dirty="0" smtClean="0"/>
              <a:t>Instrument: Manometer</a:t>
            </a:r>
            <a:endParaRPr lang="en-US" dirty="0"/>
          </a:p>
        </p:txBody>
      </p:sp>
      <p:pic>
        <p:nvPicPr>
          <p:cNvPr id="29698" name="Picture 2" descr="C:\Users\VGEC Mechanical\Desktop\Bridge Course Images\manometer 1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37449"/>
            <a:ext cx="3048000" cy="3206151"/>
          </a:xfrm>
          <a:prstGeom prst="rect">
            <a:avLst/>
          </a:prstGeom>
          <a:noFill/>
        </p:spPr>
      </p:pic>
      <p:pic>
        <p:nvPicPr>
          <p:cNvPr id="29699" name="Picture 3" descr="C:\Users\VGEC Mechanical\Desktop\Bridge Course Images\Manometer 2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3200401"/>
            <a:ext cx="3870594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Temperature measurement </a:t>
            </a:r>
          </a:p>
          <a:p>
            <a:pPr lvl="0"/>
            <a:r>
              <a:rPr lang="en-US" dirty="0" smtClean="0"/>
              <a:t>Instrument: Thermometer</a:t>
            </a:r>
            <a:endParaRPr lang="en-US" dirty="0"/>
          </a:p>
        </p:txBody>
      </p:sp>
      <p:pic>
        <p:nvPicPr>
          <p:cNvPr id="30722" name="Picture 2" descr="C:\Users\VGEC Mechanical\Desktop\Bridge Course Images\Thermometer 1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3581400"/>
            <a:ext cx="3810001" cy="2315105"/>
          </a:xfrm>
          <a:prstGeom prst="rect">
            <a:avLst/>
          </a:prstGeom>
          <a:noFill/>
        </p:spPr>
      </p:pic>
      <p:pic>
        <p:nvPicPr>
          <p:cNvPr id="30723" name="Picture 3" descr="C:\Users\VGEC Mechanical\Desktop\Bridge Course Images\Thermometer Digital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Temperature measurement </a:t>
            </a:r>
          </a:p>
          <a:p>
            <a:pPr lvl="0"/>
            <a:r>
              <a:rPr lang="en-US" dirty="0" smtClean="0"/>
              <a:t>Instrument: Thermometer</a:t>
            </a:r>
            <a:endParaRPr lang="en-US" dirty="0"/>
          </a:p>
        </p:txBody>
      </p:sp>
      <p:pic>
        <p:nvPicPr>
          <p:cNvPr id="31746" name="Picture 2" descr="C:\Users\VGEC Mechanical\Desktop\Bridge Course Images\Thermometer-with-both-celsius-and-fahrenheit-deg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399"/>
            <a:ext cx="1828800" cy="4019341"/>
          </a:xfrm>
          <a:prstGeom prst="rect">
            <a:avLst/>
          </a:prstGeom>
          <a:noFill/>
        </p:spPr>
      </p:pic>
      <p:pic>
        <p:nvPicPr>
          <p:cNvPr id="31747" name="Picture 3" descr="C:\Users\VGEC Mechanical\Desktop\Bridge Course Images\animation of thermometer 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7999"/>
            <a:ext cx="2667000" cy="342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Temperature measurement </a:t>
            </a:r>
          </a:p>
          <a:p>
            <a:pPr lvl="0"/>
            <a:r>
              <a:rPr lang="en-US" dirty="0" smtClean="0"/>
              <a:t>Instrument: Thermocouple</a:t>
            </a:r>
            <a:endParaRPr lang="en-US" dirty="0"/>
          </a:p>
        </p:txBody>
      </p:sp>
      <p:pic>
        <p:nvPicPr>
          <p:cNvPr id="32770" name="Picture 2" descr="C:\Users\VGEC Mechanical\Desktop\Bridge Course Images\Thermocouple_circui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2789464" cy="3124200"/>
          </a:xfrm>
          <a:prstGeom prst="rect">
            <a:avLst/>
          </a:prstGeom>
          <a:noFill/>
        </p:spPr>
      </p:pic>
      <p:pic>
        <p:nvPicPr>
          <p:cNvPr id="32771" name="Picture 3" descr="C:\Users\VGEC Mechanical\Desktop\Bridge Course Images\Thermocou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45" y="3581400"/>
            <a:ext cx="3873455" cy="226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Gauges </a:t>
            </a:r>
          </a:p>
          <a:p>
            <a:pPr lvl="0"/>
            <a:r>
              <a:rPr lang="en-US" dirty="0" smtClean="0"/>
              <a:t>Instrument: Thread Gauge</a:t>
            </a:r>
            <a:endParaRPr lang="en-US" dirty="0"/>
          </a:p>
        </p:txBody>
      </p:sp>
      <p:pic>
        <p:nvPicPr>
          <p:cNvPr id="33794" name="Picture 2" descr="C:\Users\VGEC Mechanical\Desktop\Bridge Course Images\wire guage 3 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306" y="3048001"/>
            <a:ext cx="3261894" cy="3047999"/>
          </a:xfrm>
          <a:prstGeom prst="rect">
            <a:avLst/>
          </a:prstGeom>
          <a:noFill/>
        </p:spPr>
      </p:pic>
      <p:pic>
        <p:nvPicPr>
          <p:cNvPr id="33795" name="Picture 3" descr="C:\Users\VGEC Mechanical\Desktop\Bridge Course Images\wire guage 2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53508"/>
            <a:ext cx="2381250" cy="2947092"/>
          </a:xfrm>
          <a:prstGeom prst="rect">
            <a:avLst/>
          </a:prstGeom>
          <a:noFill/>
        </p:spPr>
      </p:pic>
      <p:pic>
        <p:nvPicPr>
          <p:cNvPr id="33796" name="Picture 4" descr="C:\Users\VGEC Mechanical\Desktop\Bridge Course Images\thread-gau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762003"/>
            <a:ext cx="2895600" cy="194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Gauges </a:t>
            </a:r>
          </a:p>
          <a:p>
            <a:pPr lvl="0"/>
            <a:r>
              <a:rPr lang="en-US" dirty="0" smtClean="0"/>
              <a:t>Instrument: Thread Gauge</a:t>
            </a:r>
            <a:endParaRPr lang="en-US" dirty="0"/>
          </a:p>
        </p:txBody>
      </p:sp>
      <p:pic>
        <p:nvPicPr>
          <p:cNvPr id="33797" name="Picture 5" descr="C:\Users\VGEC Mechanical\Desktop\Bridge Course Images\Thread Gauge meas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4217987" cy="3184525"/>
          </a:xfrm>
          <a:prstGeom prst="rect">
            <a:avLst/>
          </a:prstGeom>
          <a:noFill/>
        </p:spPr>
      </p:pic>
      <p:pic>
        <p:nvPicPr>
          <p:cNvPr id="33798" name="Picture 6" descr="C:\Users\VGEC Mechanical\Desktop\Bridge Course Images\Thread guage 1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86150"/>
            <a:ext cx="386715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Activity 1</a:t>
            </a:r>
            <a:endParaRPr lang="en-IN" sz="2400" b="1" dirty="0" smtClean="0"/>
          </a:p>
          <a:p>
            <a:pPr lvl="0"/>
            <a:r>
              <a:rPr lang="en-US" sz="2400" dirty="0" smtClean="0"/>
              <a:t>Unit conversion of</a:t>
            </a:r>
            <a:r>
              <a:rPr lang="en-US" sz="2400" b="1" dirty="0" smtClean="0"/>
              <a:t> ENERGY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0"/>
            <a:endParaRPr lang="en-IN" sz="2400" dirty="0" smtClean="0"/>
          </a:p>
          <a:p>
            <a:pPr algn="ctr"/>
            <a:r>
              <a:rPr lang="en-US" sz="2400" dirty="0" smtClean="0"/>
              <a:t>1 BTU = ______________</a:t>
            </a:r>
            <a:r>
              <a:rPr lang="en-US" sz="2400" dirty="0" smtClean="0"/>
              <a:t>kJ</a:t>
            </a:r>
            <a:endParaRPr lang="en-IN" sz="2400" dirty="0" smtClean="0"/>
          </a:p>
          <a:p>
            <a:pPr algn="ctr"/>
            <a:endParaRPr lang="en-IN" sz="2400" dirty="0" smtClean="0"/>
          </a:p>
          <a:p>
            <a:pPr algn="ctr"/>
            <a:r>
              <a:rPr lang="en-US" sz="2400" dirty="0" smtClean="0"/>
              <a:t>1 </a:t>
            </a:r>
            <a:r>
              <a:rPr lang="en-US" sz="2400" dirty="0" smtClean="0"/>
              <a:t>KWH = _____________</a:t>
            </a:r>
            <a:r>
              <a:rPr lang="en-US" sz="2400" dirty="0" smtClean="0"/>
              <a:t>kJ</a:t>
            </a:r>
          </a:p>
          <a:p>
            <a:pPr algn="ctr"/>
            <a:endParaRPr lang="en-IN" sz="2400" dirty="0" smtClean="0"/>
          </a:p>
          <a:p>
            <a:pPr algn="ctr"/>
            <a:r>
              <a:rPr lang="en-US" sz="2400" dirty="0" smtClean="0"/>
              <a:t>1 Toe = ______________</a:t>
            </a:r>
            <a:r>
              <a:rPr lang="en-US" sz="2400" dirty="0" smtClean="0"/>
              <a:t>kJ</a:t>
            </a:r>
          </a:p>
          <a:p>
            <a:pPr algn="ctr"/>
            <a:endParaRPr lang="en-IN" sz="2400" dirty="0" smtClean="0"/>
          </a:p>
          <a:p>
            <a:pPr algn="ctr"/>
            <a:r>
              <a:rPr lang="en-US" sz="2400" dirty="0" smtClean="0"/>
              <a:t>1 Kcal = _____________</a:t>
            </a:r>
            <a:r>
              <a:rPr lang="en-US" sz="2400" dirty="0" smtClean="0"/>
              <a:t>kJ</a:t>
            </a:r>
          </a:p>
          <a:p>
            <a:pPr algn="ctr"/>
            <a:endParaRPr lang="en-IN" sz="2400" dirty="0" smtClean="0"/>
          </a:p>
          <a:p>
            <a:pPr algn="ctr"/>
            <a:r>
              <a:rPr lang="en-US" sz="2400" dirty="0" smtClean="0"/>
              <a:t>1 CHU= _____________kJ</a:t>
            </a:r>
            <a:endParaRPr lang="en-IN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5400" y="304800"/>
            <a:ext cx="5943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Activity 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Unit conversion of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PRESSURE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Pa = ______________N/mm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PSI = _______________ 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Torr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= ______________ 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=_____________ 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mm of Hg = _____________ 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MMWC = ________________ 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kg/cm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= ________________ 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bar = _________________ N/mm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820650"/>
            <a:ext cx="77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Concepts of Fundamental and Derived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VGEC Mechanical\Desktop\Bridge Course Images\Base un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266894" cy="3110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Fundamental Units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Concepts of Fundamental and Derived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VGEC Mechanical\Desktop\Bridge Course Images\Derived Units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905000"/>
            <a:ext cx="64008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143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Derived Units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82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Different system for measurement of fundamental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What is FPS?</a:t>
            </a:r>
          </a:p>
          <a:p>
            <a:r>
              <a:rPr lang="en-US" dirty="0" smtClean="0"/>
              <a:t>What is CGS?</a:t>
            </a:r>
          </a:p>
          <a:p>
            <a:r>
              <a:rPr lang="en-US" dirty="0" smtClean="0"/>
              <a:t>What is MKS?</a:t>
            </a:r>
          </a:p>
          <a:p>
            <a:r>
              <a:rPr lang="en-US" dirty="0" smtClean="0"/>
              <a:t>What is SI?</a:t>
            </a:r>
          </a:p>
          <a:p>
            <a:r>
              <a:rPr lang="en-US" dirty="0" smtClean="0"/>
              <a:t>Universally Accepted Unit System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Significance of Measurement and 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check coolness or warmness of substance</a:t>
            </a:r>
          </a:p>
          <a:p>
            <a:r>
              <a:rPr lang="en-US" dirty="0" smtClean="0"/>
              <a:t>To make estimation </a:t>
            </a:r>
          </a:p>
          <a:p>
            <a:r>
              <a:rPr lang="en-US" dirty="0" smtClean="0"/>
              <a:t>To know the weight</a:t>
            </a:r>
          </a:p>
          <a:p>
            <a:r>
              <a:rPr lang="en-US" dirty="0" smtClean="0"/>
              <a:t>Use of proper capacity</a:t>
            </a:r>
          </a:p>
          <a:p>
            <a:r>
              <a:rPr lang="en-US" dirty="0" smtClean="0"/>
              <a:t>To purchase cloths</a:t>
            </a:r>
          </a:p>
          <a:p>
            <a:r>
              <a:rPr lang="en-US" dirty="0" smtClean="0"/>
              <a:t>Playing sports</a:t>
            </a:r>
          </a:p>
          <a:p>
            <a:r>
              <a:rPr lang="en-US" dirty="0" smtClean="0"/>
              <a:t>To know the time</a:t>
            </a:r>
          </a:p>
          <a:p>
            <a:r>
              <a:rPr lang="en-US" dirty="0" smtClean="0"/>
              <a:t>Transport etc…..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Demonstration of following Instruments for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Length measurement – </a:t>
            </a:r>
          </a:p>
          <a:p>
            <a:pPr lvl="0">
              <a:buNone/>
            </a:pPr>
            <a:r>
              <a:rPr lang="en-US" dirty="0" smtClean="0"/>
              <a:t>    Micrometer, </a:t>
            </a:r>
            <a:r>
              <a:rPr lang="en-US" dirty="0" err="1" smtClean="0"/>
              <a:t>Vernier</a:t>
            </a:r>
            <a:r>
              <a:rPr lang="en-US" dirty="0" smtClean="0"/>
              <a:t> Caliper etc…                       </a:t>
            </a:r>
          </a:p>
          <a:p>
            <a:pPr lvl="0"/>
            <a:r>
              <a:rPr lang="en-US" dirty="0" smtClean="0"/>
              <a:t>Velocity measurement – </a:t>
            </a:r>
          </a:p>
          <a:p>
            <a:pPr lvl="0">
              <a:buNone/>
            </a:pPr>
            <a:r>
              <a:rPr lang="en-US" dirty="0" smtClean="0"/>
              <a:t>    Tachometer, Anemometer etc…</a:t>
            </a:r>
          </a:p>
          <a:p>
            <a:pPr lvl="0"/>
            <a:r>
              <a:rPr lang="en-US" dirty="0" smtClean="0"/>
              <a:t>Pressure measurement – </a:t>
            </a:r>
          </a:p>
          <a:p>
            <a:pPr lvl="0">
              <a:buNone/>
            </a:pPr>
            <a:r>
              <a:rPr lang="en-US" dirty="0" smtClean="0"/>
              <a:t>    Pressure gauge, Manometer etc…</a:t>
            </a:r>
          </a:p>
          <a:p>
            <a:pPr lvl="0"/>
            <a:r>
              <a:rPr lang="en-US" dirty="0" smtClean="0"/>
              <a:t>Temperature measurement – </a:t>
            </a:r>
          </a:p>
          <a:p>
            <a:pPr lvl="0">
              <a:buNone/>
            </a:pPr>
            <a:r>
              <a:rPr lang="en-US" dirty="0" smtClean="0"/>
              <a:t>    Thermometer, thermocouple etc…</a:t>
            </a:r>
          </a:p>
          <a:p>
            <a:pPr lvl="0"/>
            <a:r>
              <a:rPr lang="en-US" dirty="0" smtClean="0"/>
              <a:t>Gauge – </a:t>
            </a:r>
          </a:p>
          <a:p>
            <a:pPr lvl="0">
              <a:buNone/>
            </a:pPr>
            <a:r>
              <a:rPr lang="en-US" dirty="0" smtClean="0"/>
              <a:t>     Thread Gauge, Wire gauge etc…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Length measurement </a:t>
            </a:r>
          </a:p>
          <a:p>
            <a:r>
              <a:rPr lang="en-US" dirty="0" smtClean="0"/>
              <a:t>Instrument: </a:t>
            </a:r>
            <a:r>
              <a:rPr lang="en-US" dirty="0" err="1" smtClean="0"/>
              <a:t>Vernier</a:t>
            </a:r>
            <a:r>
              <a:rPr lang="en-US" dirty="0" smtClean="0"/>
              <a:t> Caliper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VGEC Mechanical\Desktop\Bridge Course Images\Verni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97458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Length measurement </a:t>
            </a:r>
          </a:p>
          <a:p>
            <a:r>
              <a:rPr lang="en-US" dirty="0" smtClean="0"/>
              <a:t>Instrument: Digital </a:t>
            </a:r>
            <a:r>
              <a:rPr lang="en-US" dirty="0" err="1" smtClean="0"/>
              <a:t>Vernier</a:t>
            </a:r>
            <a:r>
              <a:rPr lang="en-US" dirty="0" smtClean="0"/>
              <a:t> Caliper </a:t>
            </a:r>
          </a:p>
          <a:p>
            <a:r>
              <a:rPr lang="en-US" dirty="0" smtClean="0"/>
              <a:t>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VGEC Mechanical\Desktop\Bridge Course Images\vernie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734461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342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UNIT-1  </vt:lpstr>
      <vt:lpstr>Measurement</vt:lpstr>
      <vt:lpstr>Concepts of Fundamental and Derived Units</vt:lpstr>
      <vt:lpstr>Concepts of Fundamental and Derived Units</vt:lpstr>
      <vt:lpstr>Different system for measurement of fundamental units</vt:lpstr>
      <vt:lpstr>Significance of Measurement and Measuring Instrument</vt:lpstr>
      <vt:lpstr>Demonstration of following Instruments for Measurement</vt:lpstr>
      <vt:lpstr>Measuring Instrument</vt:lpstr>
      <vt:lpstr>Measuring Instrument</vt:lpstr>
      <vt:lpstr>Slide 10</vt:lpstr>
      <vt:lpstr>Slide 11</vt:lpstr>
      <vt:lpstr>Slide 12</vt:lpstr>
      <vt:lpstr>Measuring Instrument</vt:lpstr>
      <vt:lpstr>Measuring Instrument</vt:lpstr>
      <vt:lpstr>Slide 15</vt:lpstr>
      <vt:lpstr>Measuring Instrument</vt:lpstr>
      <vt:lpstr>Measuring Instrument</vt:lpstr>
      <vt:lpstr>Measuring Instrument</vt:lpstr>
      <vt:lpstr>Measuring Instrument</vt:lpstr>
      <vt:lpstr>Measuring Instrument</vt:lpstr>
      <vt:lpstr>Measuring Instrument</vt:lpstr>
      <vt:lpstr>Measuring Instrument</vt:lpstr>
      <vt:lpstr>Measuring Instrument</vt:lpstr>
      <vt:lpstr>Measuring Instrument</vt:lpstr>
      <vt:lpstr>Measuring Instrument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Unit-1  </dc:title>
  <dc:creator>VGEC Mechanical</dc:creator>
  <cp:lastModifiedBy>ADMIN</cp:lastModifiedBy>
  <cp:revision>21</cp:revision>
  <dcterms:created xsi:type="dcterms:W3CDTF">2006-08-16T00:00:00Z</dcterms:created>
  <dcterms:modified xsi:type="dcterms:W3CDTF">2015-07-29T04:48:11Z</dcterms:modified>
</cp:coreProperties>
</file>